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1"/>
  </p:notesMasterIdLst>
  <p:sldIdLst>
    <p:sldId id="260" r:id="rId2"/>
    <p:sldId id="261" r:id="rId3"/>
    <p:sldId id="262" r:id="rId4"/>
    <p:sldId id="263" r:id="rId5"/>
    <p:sldId id="267" r:id="rId6"/>
    <p:sldId id="268" r:id="rId7"/>
    <p:sldId id="269" r:id="rId8"/>
    <p:sldId id="275" r:id="rId9"/>
    <p:sldId id="271" r:id="rId10"/>
    <p:sldId id="272" r:id="rId11"/>
    <p:sldId id="273" r:id="rId12"/>
    <p:sldId id="281" r:id="rId13"/>
    <p:sldId id="276" r:id="rId14"/>
    <p:sldId id="277" r:id="rId15"/>
    <p:sldId id="280" r:id="rId16"/>
    <p:sldId id="284" r:id="rId17"/>
    <p:sldId id="283" r:id="rId18"/>
    <p:sldId id="264" r:id="rId19"/>
    <p:sldId id="282"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5A3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731" autoAdjust="0"/>
  </p:normalViewPr>
  <p:slideViewPr>
    <p:cSldViewPr snapToGrid="0" snapToObjects="1">
      <p:cViewPr varScale="1">
        <p:scale>
          <a:sx n="98" d="100"/>
          <a:sy n="98" d="100"/>
        </p:scale>
        <p:origin x="1974" y="84"/>
      </p:cViewPr>
      <p:guideLst>
        <p:guide orient="horz" pos="2160"/>
        <p:guide pos="2903"/>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0C6E3A-1808-514C-B36E-F0B930A42E85}" type="datetimeFigureOut">
              <a:rPr lang="en-US" smtClean="0"/>
              <a:pPr/>
              <a:t>6/23/2020</a:t>
            </a:fld>
            <a:endParaRPr lang="pt-B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pt-B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0DB67E-CBB7-524E-BD6A-7DF156FCF838}" type="slidenum">
              <a:rPr lang="pt-BR" smtClean="0"/>
              <a:pPr/>
              <a:t>‹nº›</a:t>
            </a:fld>
            <a:endParaRPr lang="pt-BR"/>
          </a:p>
        </p:txBody>
      </p:sp>
    </p:spTree>
    <p:extLst>
      <p:ext uri="{BB962C8B-B14F-4D97-AF65-F5344CB8AC3E}">
        <p14:creationId xmlns:p14="http://schemas.microsoft.com/office/powerpoint/2010/main" val="183398201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vindo ao meu vídeo-poster do congresso acadêmico </a:t>
            </a:r>
            <a:r>
              <a:rPr lang="pt-BR" dirty="0" err="1"/>
              <a:t>unifesp</a:t>
            </a:r>
            <a:r>
              <a:rPr lang="pt-BR" dirty="0"/>
              <a:t> 2020. Eu me chamo Celso Gabriel, a minha orientadora é a professora Dra. Lilian. E eu venho apresentar um estudo comparativo entre bag-</a:t>
            </a:r>
            <a:r>
              <a:rPr lang="pt-BR" dirty="0" err="1"/>
              <a:t>of</a:t>
            </a:r>
            <a:r>
              <a:rPr lang="pt-BR" dirty="0"/>
              <a:t>-</a:t>
            </a:r>
            <a:r>
              <a:rPr lang="pt-BR" dirty="0" err="1"/>
              <a:t>words</a:t>
            </a:r>
            <a:r>
              <a:rPr lang="pt-BR" dirty="0"/>
              <a:t> e </a:t>
            </a:r>
            <a:r>
              <a:rPr lang="pt-BR" dirty="0" err="1"/>
              <a:t>word-embbending</a:t>
            </a:r>
            <a:r>
              <a:rPr lang="pt-BR" dirty="0"/>
              <a:t> na classificação de textos.</a:t>
            </a:r>
          </a:p>
        </p:txBody>
      </p:sp>
      <p:sp>
        <p:nvSpPr>
          <p:cNvPr id="4" name="Espaço Reservado para Número de Slide 3"/>
          <p:cNvSpPr>
            <a:spLocks noGrp="1"/>
          </p:cNvSpPr>
          <p:nvPr>
            <p:ph type="sldNum" sz="quarter" idx="5"/>
          </p:nvPr>
        </p:nvSpPr>
        <p:spPr/>
        <p:txBody>
          <a:bodyPr/>
          <a:lstStyle/>
          <a:p>
            <a:fld id="{7A0DB67E-CBB7-524E-BD6A-7DF156FCF838}" type="slidenum">
              <a:rPr lang="pt-BR" smtClean="0"/>
              <a:pPr/>
              <a:t>1</a:t>
            </a:fld>
            <a:endParaRPr lang="pt-BR"/>
          </a:p>
        </p:txBody>
      </p:sp>
    </p:spTree>
    <p:extLst>
      <p:ext uri="{BB962C8B-B14F-4D97-AF65-F5344CB8AC3E}">
        <p14:creationId xmlns:p14="http://schemas.microsoft.com/office/powerpoint/2010/main" val="818616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Outra área de inteligência artificial usado nesse estudo foi o Aprendizado de máquina. Ele objetiva o desenvolvimento de técnicas </a:t>
            </a:r>
            <a:r>
              <a:rPr lang="pt-BR" sz="1200" dirty="0"/>
              <a:t>computacionais sobre o aprendizado bem como a construção de sistemas capazes de adquirir conhecimento de forma automática. Dentro do aprendizado de maquina existem técnicas que podem ser divididas em aprendizado supervisionado e não-supervisionado.</a:t>
            </a:r>
          </a:p>
          <a:p>
            <a:r>
              <a:rPr lang="pt-BR" sz="1200" dirty="0"/>
              <a:t>Os algoritmos supervisionados utilizados foram:</a:t>
            </a:r>
          </a:p>
          <a:p>
            <a:r>
              <a:rPr lang="pt-BR" sz="1200" dirty="0"/>
              <a:t>K-</a:t>
            </a:r>
            <a:r>
              <a:rPr lang="pt-BR" sz="1200" dirty="0" err="1"/>
              <a:t>nearest</a:t>
            </a:r>
            <a:r>
              <a:rPr lang="pt-BR" sz="1200" dirty="0"/>
              <a:t> </a:t>
            </a:r>
            <a:r>
              <a:rPr lang="pt-BR" sz="1200" dirty="0" err="1"/>
              <a:t>neighbors</a:t>
            </a:r>
            <a:endParaRPr lang="pt-BR" sz="1200" dirty="0"/>
          </a:p>
          <a:p>
            <a:r>
              <a:rPr lang="pt-BR" sz="1200" dirty="0" err="1"/>
              <a:t>Naive</a:t>
            </a:r>
            <a:r>
              <a:rPr lang="pt-BR" sz="1200" dirty="0"/>
              <a:t> </a:t>
            </a:r>
            <a:r>
              <a:rPr lang="pt-BR" sz="1200" dirty="0" err="1"/>
              <a:t>bayes</a:t>
            </a:r>
            <a:endParaRPr lang="pt-BR" sz="1200" dirty="0"/>
          </a:p>
          <a:p>
            <a:r>
              <a:rPr lang="pt-BR" sz="1200" dirty="0" err="1"/>
              <a:t>Support</a:t>
            </a:r>
            <a:r>
              <a:rPr lang="pt-BR" sz="1200" dirty="0"/>
              <a:t>-vector </a:t>
            </a:r>
            <a:r>
              <a:rPr lang="pt-BR" sz="1200" dirty="0" err="1"/>
              <a:t>machine</a:t>
            </a:r>
            <a:endParaRPr lang="pt-BR" sz="1200" dirty="0"/>
          </a:p>
          <a:p>
            <a:r>
              <a:rPr lang="pt-BR" sz="1200" dirty="0" err="1"/>
              <a:t>Decision</a:t>
            </a:r>
            <a:r>
              <a:rPr lang="pt-BR" sz="1200" dirty="0"/>
              <a:t> </a:t>
            </a:r>
            <a:r>
              <a:rPr lang="pt-BR" sz="1200" dirty="0" err="1"/>
              <a:t>tree</a:t>
            </a:r>
            <a:endParaRPr lang="pt-BR" sz="1200" dirty="0"/>
          </a:p>
          <a:p>
            <a:r>
              <a:rPr lang="pt-BR" sz="1200" dirty="0" err="1"/>
              <a:t>Multilayer</a:t>
            </a:r>
            <a:r>
              <a:rPr lang="pt-BR" sz="1200" dirty="0"/>
              <a:t> </a:t>
            </a:r>
            <a:r>
              <a:rPr lang="pt-BR" sz="1200" dirty="0" err="1"/>
              <a:t>perceptron</a:t>
            </a:r>
            <a:endParaRPr lang="pt-BR" dirty="0"/>
          </a:p>
        </p:txBody>
      </p:sp>
      <p:sp>
        <p:nvSpPr>
          <p:cNvPr id="4" name="Espaço Reservado para Número de Slide 3"/>
          <p:cNvSpPr>
            <a:spLocks noGrp="1"/>
          </p:cNvSpPr>
          <p:nvPr>
            <p:ph type="sldNum" sz="quarter" idx="10"/>
          </p:nvPr>
        </p:nvSpPr>
        <p:spPr/>
        <p:txBody>
          <a:bodyPr/>
          <a:lstStyle/>
          <a:p>
            <a:fld id="{7A0DB67E-CBB7-524E-BD6A-7DF156FCF838}" type="slidenum">
              <a:rPr lang="pt-BR" smtClean="0"/>
              <a:pPr/>
              <a:t>10</a:t>
            </a:fld>
            <a:endParaRPr lang="pt-BR"/>
          </a:p>
        </p:txBody>
      </p:sp>
    </p:spTree>
    <p:extLst>
      <p:ext uri="{BB962C8B-B14F-4D97-AF65-F5344CB8AC3E}">
        <p14:creationId xmlns:p14="http://schemas.microsoft.com/office/powerpoint/2010/main" val="1379628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Para realizar a classificação de textos foi utilizado a linguagem de programação </a:t>
            </a:r>
            <a:r>
              <a:rPr lang="pt-BR" dirty="0" err="1"/>
              <a:t>python</a:t>
            </a:r>
            <a:r>
              <a:rPr lang="pt-BR" dirty="0"/>
              <a:t>, junto com as bibliotecas NLTK, </a:t>
            </a:r>
            <a:r>
              <a:rPr lang="pt-BR" dirty="0" err="1"/>
              <a:t>Scikit-learn</a:t>
            </a:r>
            <a:r>
              <a:rPr lang="pt-BR" dirty="0"/>
              <a:t>, </a:t>
            </a:r>
            <a:r>
              <a:rPr lang="pt-BR" dirty="0" err="1"/>
              <a:t>Gensim</a:t>
            </a:r>
            <a:r>
              <a:rPr lang="pt-BR" dirty="0"/>
              <a:t>, Pandas, </a:t>
            </a:r>
            <a:r>
              <a:rPr lang="pt-BR" dirty="0" err="1"/>
              <a:t>Matplotlib</a:t>
            </a:r>
            <a:r>
              <a:rPr lang="pt-BR" dirty="0"/>
              <a:t> e </a:t>
            </a:r>
            <a:r>
              <a:rPr lang="pt-BR" dirty="0" err="1"/>
              <a:t>numpy</a:t>
            </a:r>
            <a:r>
              <a:rPr lang="pt-BR" dirty="0"/>
              <a:t>. Os </a:t>
            </a:r>
            <a:r>
              <a:rPr lang="pt-BR" dirty="0" err="1"/>
              <a:t>datasets</a:t>
            </a:r>
            <a:r>
              <a:rPr lang="pt-BR" dirty="0"/>
              <a:t> utilizados foram o Brown e o Reuters. E as medidas de validação utilizadas foram acurácia, </a:t>
            </a:r>
            <a:r>
              <a:rPr lang="pt-BR" dirty="0" err="1"/>
              <a:t>precision</a:t>
            </a:r>
            <a:r>
              <a:rPr lang="pt-BR" dirty="0"/>
              <a:t>, recall e f1-score.</a:t>
            </a:r>
          </a:p>
        </p:txBody>
      </p:sp>
      <p:sp>
        <p:nvSpPr>
          <p:cNvPr id="4" name="Espaço Reservado para Número de Slide 3"/>
          <p:cNvSpPr>
            <a:spLocks noGrp="1"/>
          </p:cNvSpPr>
          <p:nvPr>
            <p:ph type="sldNum" sz="quarter" idx="10"/>
          </p:nvPr>
        </p:nvSpPr>
        <p:spPr/>
        <p:txBody>
          <a:bodyPr/>
          <a:lstStyle/>
          <a:p>
            <a:fld id="{7A0DB67E-CBB7-524E-BD6A-7DF156FCF838}" type="slidenum">
              <a:rPr lang="pt-BR" smtClean="0"/>
              <a:pPr/>
              <a:t>11</a:t>
            </a:fld>
            <a:endParaRPr lang="pt-BR"/>
          </a:p>
        </p:txBody>
      </p:sp>
    </p:spTree>
    <p:extLst>
      <p:ext uri="{BB962C8B-B14F-4D97-AF65-F5344CB8AC3E}">
        <p14:creationId xmlns:p14="http://schemas.microsoft.com/office/powerpoint/2010/main" val="754188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Estas duas tabelas mostram as classes e a quantidade de textos que cada classe possui dentro de seu respectivo </a:t>
            </a:r>
            <a:r>
              <a:rPr lang="pt-BR" dirty="0" err="1"/>
              <a:t>dataset</a:t>
            </a:r>
            <a:r>
              <a:rPr lang="pt-BR" dirty="0"/>
              <a:t>.</a:t>
            </a:r>
          </a:p>
        </p:txBody>
      </p:sp>
      <p:sp>
        <p:nvSpPr>
          <p:cNvPr id="4" name="Espaço Reservado para Número de Slide 3"/>
          <p:cNvSpPr>
            <a:spLocks noGrp="1"/>
          </p:cNvSpPr>
          <p:nvPr>
            <p:ph type="sldNum" sz="quarter" idx="10"/>
          </p:nvPr>
        </p:nvSpPr>
        <p:spPr/>
        <p:txBody>
          <a:bodyPr/>
          <a:lstStyle/>
          <a:p>
            <a:fld id="{7A0DB67E-CBB7-524E-BD6A-7DF156FCF838}" type="slidenum">
              <a:rPr lang="pt-BR" smtClean="0"/>
              <a:pPr/>
              <a:t>12</a:t>
            </a:fld>
            <a:endParaRPr lang="pt-BR"/>
          </a:p>
        </p:txBody>
      </p:sp>
    </p:spTree>
    <p:extLst>
      <p:ext uri="{BB962C8B-B14F-4D97-AF65-F5344CB8AC3E}">
        <p14:creationId xmlns:p14="http://schemas.microsoft.com/office/powerpoint/2010/main" val="754188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Agora que foi introduzido a teoria vou dar uma breve explicação de como funciona o meu algoritmo. Primeiro pego os textos e faço um pré-processamento, após envio para os métodos TF, TF-IDF e Doc2vec para realizar a transformação das palavras em vetores de números. Por fim eu pego esses vetores e envio para os algoritmos de aprendizado de maquina.</a:t>
            </a:r>
          </a:p>
        </p:txBody>
      </p:sp>
      <p:sp>
        <p:nvSpPr>
          <p:cNvPr id="4" name="Espaço Reservado para Número de Slide 3"/>
          <p:cNvSpPr>
            <a:spLocks noGrp="1"/>
          </p:cNvSpPr>
          <p:nvPr>
            <p:ph type="sldNum" sz="quarter" idx="10"/>
          </p:nvPr>
        </p:nvSpPr>
        <p:spPr/>
        <p:txBody>
          <a:bodyPr/>
          <a:lstStyle/>
          <a:p>
            <a:fld id="{7A0DB67E-CBB7-524E-BD6A-7DF156FCF838}" type="slidenum">
              <a:rPr lang="pt-BR" smtClean="0"/>
              <a:pPr/>
              <a:t>13</a:t>
            </a:fld>
            <a:endParaRPr lang="pt-BR"/>
          </a:p>
        </p:txBody>
      </p:sp>
    </p:spTree>
    <p:extLst>
      <p:ext uri="{BB962C8B-B14F-4D97-AF65-F5344CB8AC3E}">
        <p14:creationId xmlns:p14="http://schemas.microsoft.com/office/powerpoint/2010/main" val="447265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Esses são os resultados obtidos no </a:t>
            </a:r>
            <a:r>
              <a:rPr lang="pt-BR" dirty="0" err="1"/>
              <a:t>dataset</a:t>
            </a:r>
            <a:r>
              <a:rPr lang="pt-BR" dirty="0"/>
              <a:t> Brown</a:t>
            </a:r>
          </a:p>
        </p:txBody>
      </p:sp>
      <p:sp>
        <p:nvSpPr>
          <p:cNvPr id="4" name="Espaço Reservado para Número de Slide 3"/>
          <p:cNvSpPr>
            <a:spLocks noGrp="1"/>
          </p:cNvSpPr>
          <p:nvPr>
            <p:ph type="sldNum" sz="quarter" idx="10"/>
          </p:nvPr>
        </p:nvSpPr>
        <p:spPr/>
        <p:txBody>
          <a:bodyPr/>
          <a:lstStyle/>
          <a:p>
            <a:fld id="{7A0DB67E-CBB7-524E-BD6A-7DF156FCF838}" type="slidenum">
              <a:rPr lang="pt-BR" smtClean="0"/>
              <a:pPr/>
              <a:t>14</a:t>
            </a:fld>
            <a:endParaRPr lang="pt-BR"/>
          </a:p>
        </p:txBody>
      </p:sp>
    </p:spTree>
    <p:extLst>
      <p:ext uri="{BB962C8B-B14F-4D97-AF65-F5344CB8AC3E}">
        <p14:creationId xmlns:p14="http://schemas.microsoft.com/office/powerpoint/2010/main" val="2934478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Esses são os resultados obtidos no </a:t>
            </a:r>
            <a:r>
              <a:rPr lang="pt-BR" dirty="0" err="1"/>
              <a:t>dataset</a:t>
            </a:r>
            <a:r>
              <a:rPr lang="pt-BR" dirty="0"/>
              <a:t> </a:t>
            </a:r>
            <a:r>
              <a:rPr lang="pt-BR" dirty="0" err="1"/>
              <a:t>reuters</a:t>
            </a:r>
            <a:endParaRPr lang="pt-BR" dirty="0"/>
          </a:p>
        </p:txBody>
      </p:sp>
      <p:sp>
        <p:nvSpPr>
          <p:cNvPr id="4" name="Espaço Reservado para Número de Slide 3"/>
          <p:cNvSpPr>
            <a:spLocks noGrp="1"/>
          </p:cNvSpPr>
          <p:nvPr>
            <p:ph type="sldNum" sz="quarter" idx="10"/>
          </p:nvPr>
        </p:nvSpPr>
        <p:spPr/>
        <p:txBody>
          <a:bodyPr/>
          <a:lstStyle/>
          <a:p>
            <a:fld id="{7A0DB67E-CBB7-524E-BD6A-7DF156FCF838}" type="slidenum">
              <a:rPr lang="pt-BR" smtClean="0"/>
              <a:pPr/>
              <a:t>15</a:t>
            </a:fld>
            <a:endParaRPr lang="pt-BR"/>
          </a:p>
        </p:txBody>
      </p:sp>
    </p:spTree>
    <p:extLst>
      <p:ext uri="{BB962C8B-B14F-4D97-AF65-F5344CB8AC3E}">
        <p14:creationId xmlns:p14="http://schemas.microsoft.com/office/powerpoint/2010/main" val="227597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 </a:t>
            </a:r>
            <a:r>
              <a:rPr lang="pt-BR" dirty="0" err="1"/>
              <a:t>dataset</a:t>
            </a:r>
            <a:r>
              <a:rPr lang="pt-BR" dirty="0"/>
              <a:t> Brown o algoritmo </a:t>
            </a:r>
            <a:r>
              <a:rPr lang="pt-BR" dirty="0" err="1"/>
              <a:t>Naive</a:t>
            </a:r>
            <a:r>
              <a:rPr lang="pt-BR" dirty="0"/>
              <a:t> </a:t>
            </a:r>
            <a:r>
              <a:rPr lang="pt-BR" dirty="0" err="1"/>
              <a:t>Bayes</a:t>
            </a:r>
            <a:r>
              <a:rPr lang="pt-BR" dirty="0"/>
              <a:t> obteve os melhores resultados. O melhor resultado geral, foi obtido pelo descritor TF e classificador </a:t>
            </a:r>
            <a:r>
              <a:rPr lang="pt-BR" dirty="0" err="1"/>
              <a:t>Naive</a:t>
            </a:r>
            <a:r>
              <a:rPr lang="pt-BR" dirty="0"/>
              <a:t> </a:t>
            </a:r>
            <a:r>
              <a:rPr lang="pt-BR" dirty="0" err="1"/>
              <a:t>Bayes</a:t>
            </a:r>
            <a:r>
              <a:rPr lang="pt-BR" dirty="0"/>
              <a:t> com acurácia de 0.52 e f1-score de 0.44. O </a:t>
            </a:r>
            <a:r>
              <a:rPr lang="pt-BR" dirty="0" err="1"/>
              <a:t>dataset</a:t>
            </a:r>
            <a:r>
              <a:rPr lang="pt-BR" dirty="0"/>
              <a:t> possui 15 classes desbalanceadas.</a:t>
            </a:r>
          </a:p>
          <a:p>
            <a:endParaRPr lang="pt-BR" dirty="0"/>
          </a:p>
          <a:p>
            <a:r>
              <a:rPr lang="pt-BR" dirty="0"/>
              <a:t>Já no </a:t>
            </a:r>
            <a:r>
              <a:rPr lang="pt-BR" dirty="0" err="1"/>
              <a:t>dataset</a:t>
            </a:r>
            <a:r>
              <a:rPr lang="pt-BR" dirty="0"/>
              <a:t> Reuters o método doc2vec trouxe um pequeno ganho de acurácia. No geral o método MLP obteve os melhores resultados. </a:t>
            </a:r>
          </a:p>
          <a:p>
            <a:r>
              <a:rPr lang="pt-BR" dirty="0"/>
              <a:t>O KNN se destacou com o word2vec. Através dele foi obtido acurácia de 0.8 e f1-score de 0.33.</a:t>
            </a:r>
          </a:p>
          <a:p>
            <a:r>
              <a:rPr lang="pt-BR" dirty="0"/>
              <a:t>Esse segundo </a:t>
            </a:r>
            <a:r>
              <a:rPr lang="pt-BR" dirty="0" err="1"/>
              <a:t>dataset</a:t>
            </a:r>
            <a:r>
              <a:rPr lang="pt-BR" dirty="0"/>
              <a:t> era o mais desafiante pois possuía uma quantidade maior de classes desbalanceadas.</a:t>
            </a:r>
          </a:p>
        </p:txBody>
      </p:sp>
      <p:sp>
        <p:nvSpPr>
          <p:cNvPr id="4" name="Espaço Reservado para Número de Slide 3"/>
          <p:cNvSpPr>
            <a:spLocks noGrp="1"/>
          </p:cNvSpPr>
          <p:nvPr>
            <p:ph type="sldNum" sz="quarter" idx="10"/>
          </p:nvPr>
        </p:nvSpPr>
        <p:spPr/>
        <p:txBody>
          <a:bodyPr/>
          <a:lstStyle/>
          <a:p>
            <a:fld id="{7A0DB67E-CBB7-524E-BD6A-7DF156FCF838}" type="slidenum">
              <a:rPr lang="pt-BR" smtClean="0"/>
              <a:pPr/>
              <a:t>16</a:t>
            </a:fld>
            <a:endParaRPr lang="pt-BR"/>
          </a:p>
        </p:txBody>
      </p:sp>
    </p:spTree>
    <p:extLst>
      <p:ext uri="{BB962C8B-B14F-4D97-AF65-F5344CB8AC3E}">
        <p14:creationId xmlns:p14="http://schemas.microsoft.com/office/powerpoint/2010/main" val="1081114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Estas foram as referencias utilizadas</a:t>
            </a:r>
          </a:p>
        </p:txBody>
      </p:sp>
      <p:sp>
        <p:nvSpPr>
          <p:cNvPr id="4" name="Espaço Reservado para Número de Slide 3"/>
          <p:cNvSpPr>
            <a:spLocks noGrp="1"/>
          </p:cNvSpPr>
          <p:nvPr>
            <p:ph type="sldNum" sz="quarter" idx="10"/>
          </p:nvPr>
        </p:nvSpPr>
        <p:spPr/>
        <p:txBody>
          <a:bodyPr/>
          <a:lstStyle/>
          <a:p>
            <a:fld id="{7A0DB67E-CBB7-524E-BD6A-7DF156FCF838}" type="slidenum">
              <a:rPr lang="pt-BR" smtClean="0"/>
              <a:pPr/>
              <a:t>17</a:t>
            </a:fld>
            <a:endParaRPr lang="pt-BR"/>
          </a:p>
        </p:txBody>
      </p:sp>
    </p:spTree>
    <p:extLst>
      <p:ext uri="{BB962C8B-B14F-4D97-AF65-F5344CB8AC3E}">
        <p14:creationId xmlns:p14="http://schemas.microsoft.com/office/powerpoint/2010/main" val="1081114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Agradeço a UNIFESP pela oportunidade de poder fazer uma iniciação cientifica e a CNPq pela bolsa que me foi proporcionada.</a:t>
            </a:r>
          </a:p>
        </p:txBody>
      </p:sp>
      <p:sp>
        <p:nvSpPr>
          <p:cNvPr id="4" name="Espaço Reservado para Número de Slide 3"/>
          <p:cNvSpPr>
            <a:spLocks noGrp="1"/>
          </p:cNvSpPr>
          <p:nvPr>
            <p:ph type="sldNum" sz="quarter" idx="10"/>
          </p:nvPr>
        </p:nvSpPr>
        <p:spPr/>
        <p:txBody>
          <a:bodyPr/>
          <a:lstStyle/>
          <a:p>
            <a:fld id="{7A0DB67E-CBB7-524E-BD6A-7DF156FCF838}" type="slidenum">
              <a:rPr lang="pt-BR" smtClean="0"/>
              <a:pPr/>
              <a:t>18</a:t>
            </a:fld>
            <a:endParaRPr lang="pt-BR"/>
          </a:p>
        </p:txBody>
      </p:sp>
    </p:spTree>
    <p:extLst>
      <p:ext uri="{BB962C8B-B14F-4D97-AF65-F5344CB8AC3E}">
        <p14:creationId xmlns:p14="http://schemas.microsoft.com/office/powerpoint/2010/main" val="1965769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Se tiver quaisquer dúvidas sobre o trabalho podem entrar em contato comigo ou minha orientadora por </a:t>
            </a:r>
            <a:r>
              <a:rPr lang="pt-BR" dirty="0" err="1"/>
              <a:t>email</a:t>
            </a:r>
            <a:r>
              <a:rPr lang="pt-BR" dirty="0"/>
              <a:t>.</a:t>
            </a:r>
          </a:p>
        </p:txBody>
      </p:sp>
      <p:sp>
        <p:nvSpPr>
          <p:cNvPr id="4" name="Espaço Reservado para Número de Slide 3"/>
          <p:cNvSpPr>
            <a:spLocks noGrp="1"/>
          </p:cNvSpPr>
          <p:nvPr>
            <p:ph type="sldNum" sz="quarter" idx="10"/>
          </p:nvPr>
        </p:nvSpPr>
        <p:spPr/>
        <p:txBody>
          <a:bodyPr/>
          <a:lstStyle/>
          <a:p>
            <a:fld id="{7A0DB67E-CBB7-524E-BD6A-7DF156FCF838}" type="slidenum">
              <a:rPr lang="pt-BR" smtClean="0"/>
              <a:pPr/>
              <a:t>19</a:t>
            </a:fld>
            <a:endParaRPr lang="pt-BR"/>
          </a:p>
        </p:txBody>
      </p:sp>
    </p:spTree>
    <p:extLst>
      <p:ext uri="{BB962C8B-B14F-4D97-AF65-F5344CB8AC3E}">
        <p14:creationId xmlns:p14="http://schemas.microsoft.com/office/powerpoint/2010/main" val="1965769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Antes de explicar o que foi feito, é necessário dar uma introdução há alguns conceitos. Para começar vou falar sobre Inteligência artificial. A IA </a:t>
            </a:r>
            <a:r>
              <a:rPr lang="pt-BR" sz="1200" dirty="0"/>
              <a:t>pode ser definida como o ramo da ciência da computação que se ocupa da automação do comportamento inteligente. Ela se divide em várias </a:t>
            </a:r>
            <a:r>
              <a:rPr lang="pt-BR" sz="1200" dirty="0" err="1"/>
              <a:t>sub-áreas</a:t>
            </a:r>
            <a:r>
              <a:rPr lang="pt-BR" sz="1200" dirty="0"/>
              <a:t>, mas as que foram utilizadas são o processamento de linguagem natural e o aprendizado de máquina</a:t>
            </a:r>
            <a:endParaRPr lang="pt-BR" dirty="0"/>
          </a:p>
        </p:txBody>
      </p:sp>
      <p:sp>
        <p:nvSpPr>
          <p:cNvPr id="4" name="Espaço Reservado para Número de Slide 3"/>
          <p:cNvSpPr>
            <a:spLocks noGrp="1"/>
          </p:cNvSpPr>
          <p:nvPr>
            <p:ph type="sldNum" sz="quarter" idx="10"/>
          </p:nvPr>
        </p:nvSpPr>
        <p:spPr/>
        <p:txBody>
          <a:bodyPr/>
          <a:lstStyle/>
          <a:p>
            <a:fld id="{7A0DB67E-CBB7-524E-BD6A-7DF156FCF838}" type="slidenum">
              <a:rPr lang="pt-BR" smtClean="0"/>
              <a:pPr/>
              <a:t>2</a:t>
            </a:fld>
            <a:endParaRPr lang="pt-BR"/>
          </a:p>
        </p:txBody>
      </p:sp>
    </p:spTree>
    <p:extLst>
      <p:ext uri="{BB962C8B-B14F-4D97-AF65-F5344CB8AC3E}">
        <p14:creationId xmlns:p14="http://schemas.microsoft.com/office/powerpoint/2010/main" val="28926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processamento de linguagem natural busca fazer com que os computadores entendam as declarações ou palavras escritas em idiomas humanos. Ele surgiu para facilitar o trabalho do usuário e satisfazer o desejo de se comunicar com o computador em linguagem natural. E ele é aplicado em diversas tarefas, como por exemplo classificação de texto, que é o objetivo de estudo desse trabalho.</a:t>
            </a:r>
          </a:p>
        </p:txBody>
      </p:sp>
      <p:sp>
        <p:nvSpPr>
          <p:cNvPr id="4" name="Espaço Reservado para Número de Slide 3"/>
          <p:cNvSpPr>
            <a:spLocks noGrp="1"/>
          </p:cNvSpPr>
          <p:nvPr>
            <p:ph type="sldNum" sz="quarter" idx="10"/>
          </p:nvPr>
        </p:nvSpPr>
        <p:spPr/>
        <p:txBody>
          <a:bodyPr/>
          <a:lstStyle/>
          <a:p>
            <a:fld id="{7A0DB67E-CBB7-524E-BD6A-7DF156FCF838}" type="slidenum">
              <a:rPr lang="pt-BR" smtClean="0"/>
              <a:pPr/>
              <a:t>3</a:t>
            </a:fld>
            <a:endParaRPr lang="pt-BR"/>
          </a:p>
        </p:txBody>
      </p:sp>
    </p:spTree>
    <p:extLst>
      <p:ext uri="{BB962C8B-B14F-4D97-AF65-F5344CB8AC3E}">
        <p14:creationId xmlns:p14="http://schemas.microsoft.com/office/powerpoint/2010/main" val="1789773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Para realizar a classificação de texto é necessário fazer um pré-processamento do texto. Algumas das técnicas mais comuns utilizadas nesse pré-processamento são:</a:t>
            </a:r>
            <a:br>
              <a:rPr lang="pt-BR" dirty="0"/>
            </a:br>
            <a:r>
              <a:rPr lang="pt-BR" dirty="0" err="1"/>
              <a:t>Tokenização</a:t>
            </a:r>
            <a:r>
              <a:rPr lang="pt-BR" dirty="0"/>
              <a:t> – tem o objetivo de separar palavras ou frases em unidades.</a:t>
            </a:r>
            <a:br>
              <a:rPr lang="pt-BR" dirty="0"/>
            </a:br>
            <a:r>
              <a:rPr lang="pt-BR" dirty="0"/>
              <a:t>Normalização de palavras – ela coloca as palavras em um formato padrão</a:t>
            </a:r>
          </a:p>
          <a:p>
            <a:r>
              <a:rPr lang="pt-BR" dirty="0"/>
              <a:t>Remoção de </a:t>
            </a:r>
            <a:r>
              <a:rPr lang="pt-BR" dirty="0" err="1"/>
              <a:t>stopwords</a:t>
            </a:r>
            <a:r>
              <a:rPr lang="pt-BR" dirty="0"/>
              <a:t> – </a:t>
            </a:r>
            <a:r>
              <a:rPr lang="pt-BR" dirty="0" err="1"/>
              <a:t>Stopwords</a:t>
            </a:r>
            <a:r>
              <a:rPr lang="pt-BR" dirty="0"/>
              <a:t> são palavras de uso muito frequente como por exemplo a, o, de, do. E essas palavras são removidas pois na maioria das vezes são irrelevantes para o processamento de texto.</a:t>
            </a:r>
          </a:p>
          <a:p>
            <a:r>
              <a:rPr lang="pt-BR" dirty="0" err="1"/>
              <a:t>Steming</a:t>
            </a:r>
            <a:r>
              <a:rPr lang="pt-BR" dirty="0"/>
              <a:t> – é o processo que reduz uma palavra em seu radical.</a:t>
            </a:r>
          </a:p>
          <a:p>
            <a:r>
              <a:rPr lang="pt-BR" dirty="0"/>
              <a:t>Usando como exemplo a frase “O rato roeu a roupa do rei de </a:t>
            </a:r>
            <a:r>
              <a:rPr lang="pt-BR" dirty="0" err="1"/>
              <a:t>roma</a:t>
            </a:r>
            <a:r>
              <a:rPr lang="pt-BR" dirty="0"/>
              <a:t>”. Após o pré-processamento dessa frase ela fica “rato roer roupa rei </a:t>
            </a:r>
            <a:r>
              <a:rPr lang="pt-BR" dirty="0" err="1"/>
              <a:t>roma</a:t>
            </a:r>
            <a:r>
              <a:rPr lang="pt-BR" dirty="0"/>
              <a:t>”.</a:t>
            </a:r>
          </a:p>
          <a:p>
            <a:r>
              <a:rPr lang="pt-BR" dirty="0"/>
              <a:t>Após o pré-processamento é realizado a extração de </a:t>
            </a:r>
            <a:r>
              <a:rPr lang="pt-BR" dirty="0" err="1"/>
              <a:t>features</a:t>
            </a:r>
            <a:r>
              <a:rPr lang="pt-BR" dirty="0"/>
              <a:t>. Nele é pego o texto já </a:t>
            </a:r>
            <a:r>
              <a:rPr lang="pt-BR" dirty="0" err="1"/>
              <a:t>pré</a:t>
            </a:r>
            <a:r>
              <a:rPr lang="pt-BR" dirty="0"/>
              <a:t>-processado e retira as características para realizar a classificação. Nesse estudo foi utilizado dois métodos o Bag </a:t>
            </a:r>
            <a:r>
              <a:rPr lang="pt-BR" dirty="0" err="1"/>
              <a:t>of</a:t>
            </a:r>
            <a:r>
              <a:rPr lang="pt-BR" dirty="0"/>
              <a:t> Word e o Word </a:t>
            </a:r>
            <a:r>
              <a:rPr lang="pt-BR" dirty="0" err="1"/>
              <a:t>embedding</a:t>
            </a:r>
            <a:endParaRPr lang="pt-BR" dirty="0"/>
          </a:p>
        </p:txBody>
      </p:sp>
      <p:sp>
        <p:nvSpPr>
          <p:cNvPr id="4" name="Espaço Reservado para Número de Slide 3"/>
          <p:cNvSpPr>
            <a:spLocks noGrp="1"/>
          </p:cNvSpPr>
          <p:nvPr>
            <p:ph type="sldNum" sz="quarter" idx="10"/>
          </p:nvPr>
        </p:nvSpPr>
        <p:spPr/>
        <p:txBody>
          <a:bodyPr/>
          <a:lstStyle/>
          <a:p>
            <a:fld id="{7A0DB67E-CBB7-524E-BD6A-7DF156FCF838}" type="slidenum">
              <a:rPr lang="pt-BR" smtClean="0"/>
              <a:pPr/>
              <a:t>4</a:t>
            </a:fld>
            <a:endParaRPr lang="pt-BR"/>
          </a:p>
        </p:txBody>
      </p:sp>
    </p:spTree>
    <p:extLst>
      <p:ext uri="{BB962C8B-B14F-4D97-AF65-F5344CB8AC3E}">
        <p14:creationId xmlns:p14="http://schemas.microsoft.com/office/powerpoint/2010/main" val="350278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bag-</a:t>
            </a:r>
            <a:r>
              <a:rPr lang="pt-BR" dirty="0" err="1"/>
              <a:t>of</a:t>
            </a:r>
            <a:r>
              <a:rPr lang="pt-BR" dirty="0"/>
              <a:t>-</a:t>
            </a:r>
            <a:r>
              <a:rPr lang="pt-BR" dirty="0" err="1"/>
              <a:t>words</a:t>
            </a:r>
            <a:r>
              <a:rPr lang="pt-BR" dirty="0"/>
              <a:t> é um método muito utilizado na representação de documentos textuais. No caso de texto, ele é representado como um vetor, onde cada posição possui o número de aparições de uma palavra ao longo do conteúdo do documento. Esse método utiliza duas maneiras para verificar a </a:t>
            </a:r>
            <a:r>
              <a:rPr lang="pt-BR" dirty="0" err="1"/>
              <a:t>frequencia</a:t>
            </a:r>
            <a:r>
              <a:rPr lang="pt-BR" dirty="0"/>
              <a:t> das palavras. O TF verifica apenas frequência de cada palavra. Já TF-IDF pega a frequência já realizada pelo TF e normaliza o valor.</a:t>
            </a:r>
          </a:p>
        </p:txBody>
      </p:sp>
      <p:sp>
        <p:nvSpPr>
          <p:cNvPr id="4" name="Espaço Reservado para Número de Slide 3"/>
          <p:cNvSpPr>
            <a:spLocks noGrp="1"/>
          </p:cNvSpPr>
          <p:nvPr>
            <p:ph type="sldNum" sz="quarter" idx="10"/>
          </p:nvPr>
        </p:nvSpPr>
        <p:spPr/>
        <p:txBody>
          <a:bodyPr/>
          <a:lstStyle/>
          <a:p>
            <a:fld id="{7A0DB67E-CBB7-524E-BD6A-7DF156FCF838}" type="slidenum">
              <a:rPr lang="pt-BR" smtClean="0"/>
              <a:pPr/>
              <a:t>5</a:t>
            </a:fld>
            <a:endParaRPr lang="pt-BR"/>
          </a:p>
        </p:txBody>
      </p:sp>
    </p:spTree>
    <p:extLst>
      <p:ext uri="{BB962C8B-B14F-4D97-AF65-F5344CB8AC3E}">
        <p14:creationId xmlns:p14="http://schemas.microsoft.com/office/powerpoint/2010/main" val="1438920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200" dirty="0"/>
              <a:t>Word </a:t>
            </a:r>
            <a:r>
              <a:rPr lang="pt-BR" sz="1200" dirty="0" err="1"/>
              <a:t>embendding</a:t>
            </a:r>
            <a:r>
              <a:rPr lang="pt-BR" sz="1200" dirty="0"/>
              <a:t> é um conjunto de técnicas que mapeiam a semântica e sintática de uma linguagem natural em um espaço usando estatísticas. Assim, palavras de um conjunto de texto são mapeados para vetores. Esses vetores possibilitam um melhor desempenho nas tarefas do PLN, pois não tratam as palavras como únicas, em vez disso, refletem a similaridade e dissimilaridade entre elas. Um dos modelos que utiliza o </a:t>
            </a:r>
            <a:r>
              <a:rPr lang="pt-BR" sz="1200" dirty="0" err="1"/>
              <a:t>word</a:t>
            </a:r>
            <a:r>
              <a:rPr lang="pt-BR" sz="1200" dirty="0"/>
              <a:t> </a:t>
            </a:r>
            <a:r>
              <a:rPr lang="pt-BR" sz="1200" dirty="0" err="1"/>
              <a:t>embedding</a:t>
            </a:r>
            <a:r>
              <a:rPr lang="pt-BR" sz="1200" dirty="0"/>
              <a:t> é o word2vec e ele foi utilizado nesse estudo.</a:t>
            </a:r>
          </a:p>
        </p:txBody>
      </p:sp>
      <p:sp>
        <p:nvSpPr>
          <p:cNvPr id="4" name="Espaço Reservado para Número de Slide 3"/>
          <p:cNvSpPr>
            <a:spLocks noGrp="1"/>
          </p:cNvSpPr>
          <p:nvPr>
            <p:ph type="sldNum" sz="quarter" idx="10"/>
          </p:nvPr>
        </p:nvSpPr>
        <p:spPr/>
        <p:txBody>
          <a:bodyPr/>
          <a:lstStyle/>
          <a:p>
            <a:fld id="{7A0DB67E-CBB7-524E-BD6A-7DF156FCF838}" type="slidenum">
              <a:rPr lang="pt-BR" smtClean="0"/>
              <a:pPr/>
              <a:t>6</a:t>
            </a:fld>
            <a:endParaRPr lang="pt-BR"/>
          </a:p>
        </p:txBody>
      </p:sp>
    </p:spTree>
    <p:extLst>
      <p:ext uri="{BB962C8B-B14F-4D97-AF65-F5344CB8AC3E}">
        <p14:creationId xmlns:p14="http://schemas.microsoft.com/office/powerpoint/2010/main" val="2163025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word2vec é utilizado para </a:t>
            </a:r>
            <a:r>
              <a:rPr lang="pt-BR" sz="1200" dirty="0"/>
              <a:t>calcular a representação de palavras como vetores via redes neurais. Esse método tem se tornado um dos métodos mais usados no pré-processamento de textos. Ele oferece dois modelos de redes neurais em sua arquitetura o </a:t>
            </a:r>
            <a:r>
              <a:rPr lang="pt-BR" sz="1200" dirty="0" err="1"/>
              <a:t>continuous</a:t>
            </a:r>
            <a:r>
              <a:rPr lang="pt-BR" sz="1200" dirty="0"/>
              <a:t> bag-</a:t>
            </a:r>
            <a:r>
              <a:rPr lang="pt-BR" sz="1200" dirty="0" err="1"/>
              <a:t>of</a:t>
            </a:r>
            <a:r>
              <a:rPr lang="pt-BR" sz="1200" dirty="0"/>
              <a:t>-</a:t>
            </a:r>
            <a:r>
              <a:rPr lang="pt-BR" sz="1200" dirty="0" err="1"/>
              <a:t>words</a:t>
            </a:r>
            <a:r>
              <a:rPr lang="pt-BR" sz="1200" dirty="0"/>
              <a:t> e o </a:t>
            </a:r>
            <a:r>
              <a:rPr lang="pt-BR" sz="1200" dirty="0" err="1"/>
              <a:t>skip</a:t>
            </a:r>
            <a:r>
              <a:rPr lang="pt-BR" sz="1200" dirty="0"/>
              <a:t>-gram.</a:t>
            </a:r>
          </a:p>
        </p:txBody>
      </p:sp>
      <p:sp>
        <p:nvSpPr>
          <p:cNvPr id="4" name="Espaço Reservado para Número de Slide 3"/>
          <p:cNvSpPr>
            <a:spLocks noGrp="1"/>
          </p:cNvSpPr>
          <p:nvPr>
            <p:ph type="sldNum" sz="quarter" idx="10"/>
          </p:nvPr>
        </p:nvSpPr>
        <p:spPr/>
        <p:txBody>
          <a:bodyPr/>
          <a:lstStyle/>
          <a:p>
            <a:fld id="{7A0DB67E-CBB7-524E-BD6A-7DF156FCF838}" type="slidenum">
              <a:rPr lang="pt-BR" smtClean="0"/>
              <a:pPr/>
              <a:t>7</a:t>
            </a:fld>
            <a:endParaRPr lang="pt-BR"/>
          </a:p>
        </p:txBody>
      </p:sp>
    </p:spTree>
    <p:extLst>
      <p:ext uri="{BB962C8B-B14F-4D97-AF65-F5344CB8AC3E}">
        <p14:creationId xmlns:p14="http://schemas.microsoft.com/office/powerpoint/2010/main" val="2234385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200" dirty="0"/>
              <a:t>No modelo CBOW a entrada é um contexto e a saída uma palavra omitida, para isso se combina as palavras que estão em volta para prever a palavra do meio. Já o modelo </a:t>
            </a:r>
            <a:r>
              <a:rPr lang="pt-BR" sz="1200" dirty="0" err="1"/>
              <a:t>skip-gram</a:t>
            </a:r>
            <a:r>
              <a:rPr lang="pt-BR" sz="1200" dirty="0"/>
              <a:t> é o contrário do CBOW. Nele uma palavra é a entrada e o algoritmo tenta prever as palavras do contexto como saída. </a:t>
            </a:r>
            <a:endParaRPr lang="pt-BR" dirty="0"/>
          </a:p>
        </p:txBody>
      </p:sp>
      <p:sp>
        <p:nvSpPr>
          <p:cNvPr id="4" name="Espaço Reservado para Número de Slide 3"/>
          <p:cNvSpPr>
            <a:spLocks noGrp="1"/>
          </p:cNvSpPr>
          <p:nvPr>
            <p:ph type="sldNum" sz="quarter" idx="10"/>
          </p:nvPr>
        </p:nvSpPr>
        <p:spPr/>
        <p:txBody>
          <a:bodyPr/>
          <a:lstStyle/>
          <a:p>
            <a:fld id="{7A0DB67E-CBB7-524E-BD6A-7DF156FCF838}" type="slidenum">
              <a:rPr lang="pt-BR" smtClean="0"/>
              <a:pPr/>
              <a:t>8</a:t>
            </a:fld>
            <a:endParaRPr lang="pt-BR"/>
          </a:p>
        </p:txBody>
      </p:sp>
    </p:spTree>
    <p:extLst>
      <p:ext uri="{BB962C8B-B14F-4D97-AF65-F5344CB8AC3E}">
        <p14:creationId xmlns:p14="http://schemas.microsoft.com/office/powerpoint/2010/main" val="349861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doc2vec é um modelo parecido com o word2vec. A diferença entre eles é que o doc2vec utiliza o word2vec e adiciona mais um vetor à entrada. Aqui está uma representação baseado no CBOW para ficar mais fácil de visualizar.</a:t>
            </a:r>
          </a:p>
        </p:txBody>
      </p:sp>
      <p:sp>
        <p:nvSpPr>
          <p:cNvPr id="4" name="Espaço Reservado para Número de Slide 3"/>
          <p:cNvSpPr>
            <a:spLocks noGrp="1"/>
          </p:cNvSpPr>
          <p:nvPr>
            <p:ph type="sldNum" sz="quarter" idx="10"/>
          </p:nvPr>
        </p:nvSpPr>
        <p:spPr/>
        <p:txBody>
          <a:bodyPr/>
          <a:lstStyle/>
          <a:p>
            <a:fld id="{7A0DB67E-CBB7-524E-BD6A-7DF156FCF838}" type="slidenum">
              <a:rPr lang="pt-BR" smtClean="0"/>
              <a:pPr/>
              <a:t>9</a:t>
            </a:fld>
            <a:endParaRPr lang="pt-BR"/>
          </a:p>
        </p:txBody>
      </p:sp>
    </p:spTree>
    <p:extLst>
      <p:ext uri="{BB962C8B-B14F-4D97-AF65-F5344CB8AC3E}">
        <p14:creationId xmlns:p14="http://schemas.microsoft.com/office/powerpoint/2010/main" val="3729762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a:t>Click to edit Master title style</a:t>
            </a:r>
            <a:endParaRPr lang="pt-B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a:t>Click to edit Master subtitle style</a:t>
            </a:r>
            <a:endParaRPr lang="pt-BR"/>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3D7938EF-E5CB-A04B-8617-93868569A6A4}" type="slidenum">
              <a:rPr lang="pt-BR" smtClean="0"/>
              <a:pPr/>
              <a:t>‹nº›</a:t>
            </a:fld>
            <a:endParaRPr lang="pt-BR"/>
          </a:p>
        </p:txBody>
      </p:sp>
    </p:spTree>
    <p:extLst>
      <p:ext uri="{BB962C8B-B14F-4D97-AF65-F5344CB8AC3E}">
        <p14:creationId xmlns:p14="http://schemas.microsoft.com/office/powerpoint/2010/main" val="3729526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pt-BR"/>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3D7938EF-E5CB-A04B-8617-93868569A6A4}" type="slidenum">
              <a:rPr lang="pt-BR" smtClean="0"/>
              <a:pPr/>
              <a:t>‹nº›</a:t>
            </a:fld>
            <a:endParaRPr lang="pt-BR"/>
          </a:p>
        </p:txBody>
      </p:sp>
    </p:spTree>
    <p:extLst>
      <p:ext uri="{BB962C8B-B14F-4D97-AF65-F5344CB8AC3E}">
        <p14:creationId xmlns:p14="http://schemas.microsoft.com/office/powerpoint/2010/main" val="2047663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a:t>Click to edit Master title style</a:t>
            </a:r>
            <a:endParaRPr lang="pt-B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pt-BR"/>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3D7938EF-E5CB-A04B-8617-93868569A6A4}" type="slidenum">
              <a:rPr lang="pt-BR" smtClean="0"/>
              <a:pPr/>
              <a:t>‹nº›</a:t>
            </a:fld>
            <a:endParaRPr lang="pt-BR"/>
          </a:p>
        </p:txBody>
      </p:sp>
    </p:spTree>
    <p:extLst>
      <p:ext uri="{BB962C8B-B14F-4D97-AF65-F5344CB8AC3E}">
        <p14:creationId xmlns:p14="http://schemas.microsoft.com/office/powerpoint/2010/main" val="3329916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ayout Personalizado">
    <p:spTree>
      <p:nvGrpSpPr>
        <p:cNvPr id="1" name=""/>
        <p:cNvGrpSpPr/>
        <p:nvPr/>
      </p:nvGrpSpPr>
      <p:grpSpPr>
        <a:xfrm>
          <a:off x="0" y="0"/>
          <a:ext cx="0" cy="0"/>
          <a:chOff x="0" y="0"/>
          <a:chExt cx="0" cy="0"/>
        </a:xfrm>
      </p:grpSpPr>
      <p:pic>
        <p:nvPicPr>
          <p:cNvPr id="6" name="Imagem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558968"/>
            <a:ext cx="9144000" cy="316997"/>
          </a:xfrm>
          <a:prstGeom prst="rect">
            <a:avLst/>
          </a:prstGeom>
        </p:spPr>
      </p:pic>
      <p:sp>
        <p:nvSpPr>
          <p:cNvPr id="9" name="Shape 111"/>
          <p:cNvSpPr txBox="1">
            <a:spLocks/>
          </p:cNvSpPr>
          <p:nvPr userDrawn="1"/>
        </p:nvSpPr>
        <p:spPr>
          <a:xfrm>
            <a:off x="8271529" y="6517334"/>
            <a:ext cx="505326" cy="365125"/>
          </a:xfrm>
          <a:prstGeom prst="rect">
            <a:avLst/>
          </a:prstGeom>
        </p:spPr>
        <p:txBody>
          <a:bodyPr vert="horz" lIns="91440" tIns="45720" rIns="91440" bIns="45720" rtlCol="0" anchor="ctr"/>
          <a:lstStyle>
            <a:defPPr>
              <a:defRPr lang="en-US"/>
            </a:defPPr>
            <a:lvl1pPr marL="0" algn="r" defTabSz="457200" rtl="0" eaLnBrk="1" latinLnBrk="0" hangingPunct="1">
              <a:defRPr sz="1200" b="1"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CB4B4D-7CA3-9044-876B-883B54F8677D}" type="slidenum">
              <a:rPr lang="pt-BR" b="0" smtClean="0">
                <a:solidFill>
                  <a:schemeClr val="bg1"/>
                </a:solidFill>
              </a:rPr>
              <a:pPr/>
              <a:t>‹nº›</a:t>
            </a:fld>
            <a:endParaRPr lang="pt-BR" b="0" dirty="0">
              <a:solidFill>
                <a:schemeClr val="bg1"/>
              </a:solidFill>
            </a:endParaRPr>
          </a:p>
        </p:txBody>
      </p:sp>
      <p:sp>
        <p:nvSpPr>
          <p:cNvPr id="2" name="Retângulo 1"/>
          <p:cNvSpPr/>
          <p:nvPr userDrawn="1"/>
        </p:nvSpPr>
        <p:spPr>
          <a:xfrm>
            <a:off x="0" y="0"/>
            <a:ext cx="9144000" cy="563558"/>
          </a:xfrm>
          <a:prstGeom prst="rect">
            <a:avLst/>
          </a:prstGeom>
          <a:solidFill>
            <a:srgbClr val="1E5A34"/>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pic>
        <p:nvPicPr>
          <p:cNvPr id="4" name="Imagem 3" descr="Uma imagem contendo desenho, placar&#10;&#10;Descrição gerada automaticamente">
            <a:extLst>
              <a:ext uri="{FF2B5EF4-FFF2-40B4-BE49-F238E27FC236}">
                <a16:creationId xmlns:a16="http://schemas.microsoft.com/office/drawing/2014/main" id="{FAFDA639-9F1E-4954-A65B-2BFAB81EF260}"/>
              </a:ext>
            </a:extLst>
          </p:cNvPr>
          <p:cNvPicPr>
            <a:picLocks noChangeAspect="1"/>
          </p:cNvPicPr>
          <p:nvPr userDrawn="1"/>
        </p:nvPicPr>
        <p:blipFill>
          <a:blip r:embed="rId3"/>
          <a:stretch>
            <a:fillRect/>
          </a:stretch>
        </p:blipFill>
        <p:spPr>
          <a:xfrm>
            <a:off x="7538949" y="694859"/>
            <a:ext cx="1374818" cy="484711"/>
          </a:xfrm>
          <a:prstGeom prst="rect">
            <a:avLst/>
          </a:prstGeom>
        </p:spPr>
      </p:pic>
    </p:spTree>
    <p:extLst>
      <p:ext uri="{BB962C8B-B14F-4D97-AF65-F5344CB8AC3E}">
        <p14:creationId xmlns:p14="http://schemas.microsoft.com/office/powerpoint/2010/main" val="168261828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pic>
        <p:nvPicPr>
          <p:cNvPr id="6" name="Imagem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558968"/>
            <a:ext cx="9144000" cy="316997"/>
          </a:xfrm>
          <a:prstGeom prst="rect">
            <a:avLst/>
          </a:prstGeom>
        </p:spPr>
      </p:pic>
      <p:sp>
        <p:nvSpPr>
          <p:cNvPr id="9" name="Shape 111"/>
          <p:cNvSpPr txBox="1">
            <a:spLocks/>
          </p:cNvSpPr>
          <p:nvPr userDrawn="1"/>
        </p:nvSpPr>
        <p:spPr>
          <a:xfrm>
            <a:off x="8271529" y="6517334"/>
            <a:ext cx="505326" cy="365125"/>
          </a:xfrm>
          <a:prstGeom prst="rect">
            <a:avLst/>
          </a:prstGeom>
        </p:spPr>
        <p:txBody>
          <a:bodyPr vert="horz" lIns="91440" tIns="45720" rIns="91440" bIns="45720" rtlCol="0" anchor="ctr"/>
          <a:lstStyle>
            <a:defPPr>
              <a:defRPr lang="en-US"/>
            </a:defPPr>
            <a:lvl1pPr marL="0" algn="r" defTabSz="457200" rtl="0" eaLnBrk="1" latinLnBrk="0" hangingPunct="1">
              <a:defRPr sz="1200" b="1"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6CB4B4D-7CA3-9044-876B-883B54F8677D}" type="slidenum">
              <a:rPr lang="pt-BR" b="0" smtClean="0">
                <a:solidFill>
                  <a:schemeClr val="bg1"/>
                </a:solidFill>
              </a:rPr>
              <a:pPr/>
              <a:t>‹nº›</a:t>
            </a:fld>
            <a:endParaRPr lang="pt-BR" b="0" dirty="0">
              <a:solidFill>
                <a:schemeClr val="bg1"/>
              </a:solidFill>
            </a:endParaRPr>
          </a:p>
        </p:txBody>
      </p:sp>
      <p:sp>
        <p:nvSpPr>
          <p:cNvPr id="2" name="Retângulo 1"/>
          <p:cNvSpPr/>
          <p:nvPr userDrawn="1"/>
        </p:nvSpPr>
        <p:spPr>
          <a:xfrm>
            <a:off x="0" y="0"/>
            <a:ext cx="9144000" cy="563558"/>
          </a:xfrm>
          <a:prstGeom prst="rect">
            <a:avLst/>
          </a:prstGeom>
          <a:solidFill>
            <a:srgbClr val="1E5A34"/>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52453886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pt-BR"/>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pt-BR"/>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3D7938EF-E5CB-A04B-8617-93868569A6A4}" type="slidenum">
              <a:rPr lang="pt-BR" smtClean="0"/>
              <a:pPr/>
              <a:t>‹nº›</a:t>
            </a:fld>
            <a:endParaRPr lang="pt-BR"/>
          </a:p>
        </p:txBody>
      </p:sp>
    </p:spTree>
    <p:extLst>
      <p:ext uri="{BB962C8B-B14F-4D97-AF65-F5344CB8AC3E}">
        <p14:creationId xmlns:p14="http://schemas.microsoft.com/office/powerpoint/2010/main" val="3270303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a:t>Click to edit Master title style</a:t>
            </a:r>
            <a:endParaRPr lang="pt-B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3D7938EF-E5CB-A04B-8617-93868569A6A4}" type="slidenum">
              <a:rPr lang="pt-BR" smtClean="0"/>
              <a:pPr/>
              <a:t>‹nº›</a:t>
            </a:fld>
            <a:endParaRPr lang="pt-BR"/>
          </a:p>
        </p:txBody>
      </p:sp>
    </p:spTree>
    <p:extLst>
      <p:ext uri="{BB962C8B-B14F-4D97-AF65-F5344CB8AC3E}">
        <p14:creationId xmlns:p14="http://schemas.microsoft.com/office/powerpoint/2010/main" val="1130538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pt-B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pt-B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pt-BR"/>
          </a:p>
        </p:txBody>
      </p:sp>
      <p:sp>
        <p:nvSpPr>
          <p:cNvPr id="5" name="Date Placeholder 4"/>
          <p:cNvSpPr>
            <a:spLocks noGrp="1"/>
          </p:cNvSpPr>
          <p:nvPr>
            <p:ph type="dt" sz="half" idx="10"/>
          </p:nvPr>
        </p:nvSpPr>
        <p:spPr/>
        <p:txBody>
          <a:bodyPr/>
          <a:lstStyle/>
          <a:p>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3D7938EF-E5CB-A04B-8617-93868569A6A4}" type="slidenum">
              <a:rPr lang="pt-BR" smtClean="0"/>
              <a:pPr/>
              <a:t>‹nº›</a:t>
            </a:fld>
            <a:endParaRPr lang="pt-BR"/>
          </a:p>
        </p:txBody>
      </p:sp>
    </p:spTree>
    <p:extLst>
      <p:ext uri="{BB962C8B-B14F-4D97-AF65-F5344CB8AC3E}">
        <p14:creationId xmlns:p14="http://schemas.microsoft.com/office/powerpoint/2010/main" val="966692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pt-B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pt-B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pt-BR"/>
          </a:p>
        </p:txBody>
      </p:sp>
      <p:sp>
        <p:nvSpPr>
          <p:cNvPr id="7" name="Date Placeholder 6"/>
          <p:cNvSpPr>
            <a:spLocks noGrp="1"/>
          </p:cNvSpPr>
          <p:nvPr>
            <p:ph type="dt" sz="half" idx="10"/>
          </p:nvPr>
        </p:nvSpPr>
        <p:spPr/>
        <p:txBody>
          <a:bodyPr/>
          <a:lstStyle/>
          <a:p>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3D7938EF-E5CB-A04B-8617-93868569A6A4}" type="slidenum">
              <a:rPr lang="pt-BR" smtClean="0"/>
              <a:pPr/>
              <a:t>‹nº›</a:t>
            </a:fld>
            <a:endParaRPr lang="pt-BR"/>
          </a:p>
        </p:txBody>
      </p:sp>
    </p:spTree>
    <p:extLst>
      <p:ext uri="{BB962C8B-B14F-4D97-AF65-F5344CB8AC3E}">
        <p14:creationId xmlns:p14="http://schemas.microsoft.com/office/powerpoint/2010/main" val="4135716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pt-BR"/>
          </a:p>
        </p:txBody>
      </p:sp>
      <p:sp>
        <p:nvSpPr>
          <p:cNvPr id="3" name="Date Placeholder 2"/>
          <p:cNvSpPr>
            <a:spLocks noGrp="1"/>
          </p:cNvSpPr>
          <p:nvPr>
            <p:ph type="dt" sz="half" idx="10"/>
          </p:nvPr>
        </p:nvSpPr>
        <p:spPr/>
        <p:txBody>
          <a:bodyPr/>
          <a:lstStyle/>
          <a:p>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a:xfrm>
            <a:off x="6733674" y="6484520"/>
            <a:ext cx="2133600" cy="365125"/>
          </a:xfrm>
        </p:spPr>
        <p:txBody>
          <a:bodyPr/>
          <a:lstStyle>
            <a:lvl1pPr>
              <a:defRPr b="1"/>
            </a:lvl1pPr>
          </a:lstStyle>
          <a:p>
            <a:fld id="{3D7938EF-E5CB-A04B-8617-93868569A6A4}" type="slidenum">
              <a:rPr lang="pt-BR" smtClean="0"/>
              <a:pPr/>
              <a:t>‹nº›</a:t>
            </a:fld>
            <a:endParaRPr lang="pt-BR" dirty="0"/>
          </a:p>
        </p:txBody>
      </p:sp>
    </p:spTree>
    <p:extLst>
      <p:ext uri="{BB962C8B-B14F-4D97-AF65-F5344CB8AC3E}">
        <p14:creationId xmlns:p14="http://schemas.microsoft.com/office/powerpoint/2010/main" val="3895353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3D7938EF-E5CB-A04B-8617-93868569A6A4}" type="slidenum">
              <a:rPr lang="pt-BR" smtClean="0"/>
              <a:pPr/>
              <a:t>‹nº›</a:t>
            </a:fld>
            <a:endParaRPr lang="pt-BR"/>
          </a:p>
        </p:txBody>
      </p:sp>
    </p:spTree>
    <p:extLst>
      <p:ext uri="{BB962C8B-B14F-4D97-AF65-F5344CB8AC3E}">
        <p14:creationId xmlns:p14="http://schemas.microsoft.com/office/powerpoint/2010/main" val="4181557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a:t>Click to edit Master title style</a:t>
            </a:r>
            <a:endParaRPr lang="pt-B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pt-B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3D7938EF-E5CB-A04B-8617-93868569A6A4}" type="slidenum">
              <a:rPr lang="pt-BR" smtClean="0"/>
              <a:pPr/>
              <a:t>‹nº›</a:t>
            </a:fld>
            <a:endParaRPr lang="pt-BR"/>
          </a:p>
        </p:txBody>
      </p:sp>
    </p:spTree>
    <p:extLst>
      <p:ext uri="{BB962C8B-B14F-4D97-AF65-F5344CB8AC3E}">
        <p14:creationId xmlns:p14="http://schemas.microsoft.com/office/powerpoint/2010/main" val="731207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a:t>Click to edit Master title style</a:t>
            </a:r>
            <a:endParaRPr lang="pt-B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3D7938EF-E5CB-A04B-8617-93868569A6A4}" type="slidenum">
              <a:rPr lang="pt-BR" smtClean="0"/>
              <a:pPr/>
              <a:t>‹nº›</a:t>
            </a:fld>
            <a:endParaRPr lang="pt-BR"/>
          </a:p>
        </p:txBody>
      </p:sp>
    </p:spTree>
    <p:extLst>
      <p:ext uri="{BB962C8B-B14F-4D97-AF65-F5344CB8AC3E}">
        <p14:creationId xmlns:p14="http://schemas.microsoft.com/office/powerpoint/2010/main" val="1878078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a:t>Click to edit Master title style</a:t>
            </a:r>
            <a:endParaRPr lang="pt-B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pt-B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B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7938EF-E5CB-A04B-8617-93868569A6A4}" type="slidenum">
              <a:rPr lang="pt-BR" smtClean="0"/>
              <a:pPr/>
              <a:t>‹nº›</a:t>
            </a:fld>
            <a:endParaRPr lang="pt-BR"/>
          </a:p>
        </p:txBody>
      </p:sp>
    </p:spTree>
    <p:extLst>
      <p:ext uri="{BB962C8B-B14F-4D97-AF65-F5344CB8AC3E}">
        <p14:creationId xmlns:p14="http://schemas.microsoft.com/office/powerpoint/2010/main" val="1648242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1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15.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8"/>
          <p:cNvSpPr txBox="1">
            <a:spLocks/>
          </p:cNvSpPr>
          <p:nvPr/>
        </p:nvSpPr>
        <p:spPr>
          <a:xfrm>
            <a:off x="1254919" y="3976316"/>
            <a:ext cx="6707188" cy="1965325"/>
          </a:xfrm>
          <a:prstGeom prst="rect">
            <a:avLst/>
          </a:prstGeom>
        </p:spPr>
        <p:txBody>
          <a:bodyPr vert="horz" lIns="91440" tIns="45720" rIns="91440" bIns="45720" rtlCol="0" anchor="ctr">
            <a:normAutofit fontScale="3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Lst>
              <a:defRPr sz="3000" b="1">
                <a:solidFill>
                  <a:srgbClr val="4F6228"/>
                </a:solidFill>
              </a:defRPr>
            </a:pPr>
            <a:r>
              <a:rPr lang="pt-BR" sz="7100" b="1" dirty="0">
                <a:solidFill>
                  <a:srgbClr val="1E5A34"/>
                </a:solidFill>
                <a:latin typeface="+mn-lt"/>
              </a:rPr>
              <a:t>Um estudo comparativo entre </a:t>
            </a:r>
            <a:r>
              <a:rPr lang="pt-BR" sz="7100" b="1" i="1" dirty="0">
                <a:solidFill>
                  <a:srgbClr val="1E5A34"/>
                </a:solidFill>
                <a:latin typeface="+mn-lt"/>
              </a:rPr>
              <a:t>bag-</a:t>
            </a:r>
            <a:r>
              <a:rPr lang="pt-BR" sz="7100" b="1" i="1" dirty="0" err="1">
                <a:solidFill>
                  <a:srgbClr val="1E5A34"/>
                </a:solidFill>
                <a:latin typeface="+mn-lt"/>
              </a:rPr>
              <a:t>of</a:t>
            </a:r>
            <a:r>
              <a:rPr lang="pt-BR" sz="7100" b="1" i="1" dirty="0">
                <a:solidFill>
                  <a:srgbClr val="1E5A34"/>
                </a:solidFill>
                <a:latin typeface="+mn-lt"/>
              </a:rPr>
              <a:t>-</a:t>
            </a:r>
            <a:r>
              <a:rPr lang="pt-BR" sz="7100" b="1" i="1" dirty="0" err="1">
                <a:solidFill>
                  <a:srgbClr val="1E5A34"/>
                </a:solidFill>
                <a:latin typeface="+mn-lt"/>
              </a:rPr>
              <a:t>words</a:t>
            </a:r>
            <a:r>
              <a:rPr lang="pt-BR" sz="7100" b="1" dirty="0">
                <a:solidFill>
                  <a:srgbClr val="1E5A34"/>
                </a:solidFill>
                <a:latin typeface="+mn-lt"/>
              </a:rPr>
              <a:t> e </a:t>
            </a:r>
            <a:r>
              <a:rPr lang="pt-BR" sz="7100" b="1" i="1" dirty="0" err="1">
                <a:solidFill>
                  <a:srgbClr val="1E5A34"/>
                </a:solidFill>
                <a:latin typeface="+mn-lt"/>
              </a:rPr>
              <a:t>word</a:t>
            </a:r>
            <a:r>
              <a:rPr lang="pt-BR" sz="7100" b="1" i="1" dirty="0">
                <a:solidFill>
                  <a:srgbClr val="1E5A34"/>
                </a:solidFill>
                <a:latin typeface="+mn-lt"/>
              </a:rPr>
              <a:t> </a:t>
            </a:r>
            <a:r>
              <a:rPr lang="pt-BR" sz="7100" b="1" i="1" dirty="0" err="1">
                <a:solidFill>
                  <a:srgbClr val="1E5A34"/>
                </a:solidFill>
                <a:latin typeface="+mn-lt"/>
              </a:rPr>
              <a:t>embedding</a:t>
            </a:r>
            <a:r>
              <a:rPr lang="pt-BR" sz="7100" b="1" dirty="0">
                <a:solidFill>
                  <a:srgbClr val="1E5A34"/>
                </a:solidFill>
                <a:latin typeface="+mn-lt"/>
              </a:rPr>
              <a:t> na classificação de textos</a:t>
            </a:r>
            <a:br>
              <a:rPr lang="pt-BR" sz="3600" b="1" dirty="0">
                <a:solidFill>
                  <a:srgbClr val="1E5A34"/>
                </a:solidFill>
                <a:latin typeface="+mn-lt"/>
              </a:rPr>
            </a:br>
            <a:br>
              <a:rPr lang="pt-BR" sz="3600" b="1" dirty="0">
                <a:solidFill>
                  <a:srgbClr val="1E5A34"/>
                </a:solidFill>
                <a:latin typeface="+mn-lt"/>
              </a:rPr>
            </a:br>
            <a:r>
              <a:rPr lang="pt-BR" sz="5300" b="1" dirty="0">
                <a:solidFill>
                  <a:srgbClr val="1E5A34"/>
                </a:solidFill>
                <a:latin typeface="+mn-lt"/>
              </a:rPr>
              <a:t>Celso Gabriel Vieira Ribeiro Lopes</a:t>
            </a:r>
          </a:p>
          <a:p>
            <a: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Lst>
              <a:defRPr sz="3000" b="1">
                <a:solidFill>
                  <a:srgbClr val="4F6228"/>
                </a:solidFill>
              </a:defRPr>
            </a:pPr>
            <a:r>
              <a:rPr lang="pt-BR" sz="5300" b="1" dirty="0">
                <a:solidFill>
                  <a:srgbClr val="1E5A34"/>
                </a:solidFill>
                <a:latin typeface="+mn-lt"/>
              </a:rPr>
              <a:t>Orientadora: </a:t>
            </a:r>
            <a:r>
              <a:rPr lang="pt-BR" sz="5300" b="1" dirty="0" err="1">
                <a:solidFill>
                  <a:srgbClr val="1E5A34"/>
                </a:solidFill>
                <a:latin typeface="+mn-lt"/>
              </a:rPr>
              <a:t>Profa</a:t>
            </a:r>
            <a:r>
              <a:rPr lang="pt-BR" sz="5300" b="1" dirty="0">
                <a:solidFill>
                  <a:srgbClr val="1E5A34"/>
                </a:solidFill>
                <a:latin typeface="+mn-lt"/>
              </a:rPr>
              <a:t>. Dra. Lilian </a:t>
            </a:r>
            <a:r>
              <a:rPr lang="pt-BR" sz="5300" b="1" dirty="0" err="1">
                <a:solidFill>
                  <a:srgbClr val="1E5A34"/>
                </a:solidFill>
                <a:latin typeface="+mn-lt"/>
              </a:rPr>
              <a:t>Berton</a:t>
            </a:r>
            <a:endParaRPr lang="pt-BR" sz="5300" b="1" dirty="0">
              <a:solidFill>
                <a:srgbClr val="1E5A34"/>
              </a:solidFill>
              <a:latin typeface="+mn-lt"/>
            </a:endParaRPr>
          </a:p>
        </p:txBody>
      </p:sp>
      <p:sp>
        <p:nvSpPr>
          <p:cNvPr id="3" name="Título 8"/>
          <p:cNvSpPr txBox="1">
            <a:spLocks/>
          </p:cNvSpPr>
          <p:nvPr/>
        </p:nvSpPr>
        <p:spPr>
          <a:xfrm>
            <a:off x="1266518" y="5730327"/>
            <a:ext cx="6707605" cy="523850"/>
          </a:xfrm>
          <a:prstGeom prst="rect">
            <a:avLst/>
          </a:prstGeom>
        </p:spPr>
        <p:txBody>
          <a:bodyPr vert="horz" lIns="91440" tIns="45720" rIns="91440" bIns="45720" rtlCol="0" anchor="ctr">
            <a:normAutofit fontScale="3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Lst>
              <a:defRPr sz="3000" b="1">
                <a:solidFill>
                  <a:srgbClr val="4F6228"/>
                </a:solidFill>
              </a:defRPr>
            </a:pPr>
            <a:br>
              <a:rPr lang="pt-BR" sz="3600" b="1" dirty="0">
                <a:solidFill>
                  <a:srgbClr val="4F6228"/>
                </a:solidFill>
              </a:rPr>
            </a:br>
            <a:r>
              <a:rPr lang="pt-BR" sz="6700" b="1" dirty="0">
                <a:solidFill>
                  <a:srgbClr val="1E5A34"/>
                </a:solidFill>
                <a:latin typeface="+mn-lt"/>
              </a:rPr>
              <a:t>13/07/2020</a:t>
            </a:r>
          </a:p>
        </p:txBody>
      </p:sp>
      <p:sp>
        <p:nvSpPr>
          <p:cNvPr id="4" name="Título 8"/>
          <p:cNvSpPr txBox="1">
            <a:spLocks/>
          </p:cNvSpPr>
          <p:nvPr/>
        </p:nvSpPr>
        <p:spPr>
          <a:xfrm>
            <a:off x="790874" y="2949275"/>
            <a:ext cx="7562252" cy="116108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tabLst>
                <a:tab pos="444500" algn="l"/>
                <a:tab pos="889000" algn="l"/>
                <a:tab pos="1346200" algn="l"/>
                <a:tab pos="1790700" algn="l"/>
                <a:tab pos="2235200" algn="l"/>
                <a:tab pos="2692400" algn="l"/>
                <a:tab pos="3136900" algn="l"/>
                <a:tab pos="3581400" algn="l"/>
                <a:tab pos="4038600" algn="l"/>
                <a:tab pos="4483100" algn="l"/>
                <a:tab pos="4940300" algn="l"/>
                <a:tab pos="5384800" algn="l"/>
                <a:tab pos="5829300" algn="l"/>
                <a:tab pos="6286500" algn="l"/>
                <a:tab pos="6731000" algn="l"/>
                <a:tab pos="7175500" algn="l"/>
                <a:tab pos="7632700" algn="l"/>
                <a:tab pos="8077200" algn="l"/>
                <a:tab pos="8534400" algn="l"/>
                <a:tab pos="8978900" algn="l"/>
              </a:tabLst>
              <a:defRPr sz="3000" b="1">
                <a:solidFill>
                  <a:srgbClr val="4F6228"/>
                </a:solidFill>
              </a:defRPr>
            </a:pPr>
            <a:r>
              <a:rPr lang="pt-BR" sz="2600" dirty="0">
                <a:solidFill>
                  <a:srgbClr val="1E5A34"/>
                </a:solidFill>
                <a:latin typeface="+mn-lt"/>
                <a:ea typeface="Verdana" panose="020B0604030504040204" pitchFamily="34" charset="0"/>
                <a:cs typeface="Verdana" panose="020B0604030504040204" pitchFamily="34" charset="0"/>
              </a:rPr>
              <a:t>Congresso Acadêmico Unifesp 2020</a:t>
            </a:r>
          </a:p>
        </p:txBody>
      </p:sp>
      <p:pic>
        <p:nvPicPr>
          <p:cNvPr id="7" name="Imagem 6" descr="Uma imagem contendo desenho&#10;&#10;Descrição gerada automaticamente">
            <a:extLst>
              <a:ext uri="{FF2B5EF4-FFF2-40B4-BE49-F238E27FC236}">
                <a16:creationId xmlns:a16="http://schemas.microsoft.com/office/drawing/2014/main" id="{5E604B4A-75E2-4987-BE74-57A89D712DBF}"/>
              </a:ext>
            </a:extLst>
          </p:cNvPr>
          <p:cNvPicPr>
            <a:picLocks noChangeAspect="1"/>
          </p:cNvPicPr>
          <p:nvPr/>
        </p:nvPicPr>
        <p:blipFill>
          <a:blip r:embed="rId5"/>
          <a:stretch>
            <a:fillRect/>
          </a:stretch>
        </p:blipFill>
        <p:spPr>
          <a:xfrm>
            <a:off x="2317485" y="791904"/>
            <a:ext cx="4509030" cy="2019670"/>
          </a:xfrm>
          <a:prstGeom prst="rect">
            <a:avLst/>
          </a:prstGeom>
        </p:spPr>
      </p:pic>
      <p:pic>
        <p:nvPicPr>
          <p:cNvPr id="9" name="Áudio 8">
            <a:hlinkClick r:id="" action="ppaction://media"/>
            <a:extLst>
              <a:ext uri="{FF2B5EF4-FFF2-40B4-BE49-F238E27FC236}">
                <a16:creationId xmlns:a16="http://schemas.microsoft.com/office/drawing/2014/main" id="{651F0586-05A3-43EF-901B-6052160868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269000488"/>
      </p:ext>
    </p:extLst>
  </p:cSld>
  <p:clrMapOvr>
    <a:masterClrMapping/>
  </p:clrMapOvr>
  <p:transition spd="med" advTm="1375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7" y="1095035"/>
            <a:ext cx="8209469" cy="5724644"/>
          </a:xfrm>
          <a:prstGeom prst="rect">
            <a:avLst/>
          </a:prstGeom>
        </p:spPr>
        <p:txBody>
          <a:bodyPr wrap="square">
            <a:spAutoFit/>
          </a:bodyPr>
          <a:lstStyle/>
          <a:p>
            <a:pPr algn="just"/>
            <a:r>
              <a:rPr lang="pt-BR" sz="2400" b="1" dirty="0">
                <a:solidFill>
                  <a:srgbClr val="1E5A34"/>
                </a:solidFill>
              </a:rPr>
              <a:t>Aprendizado de máquina</a:t>
            </a:r>
            <a:endParaRPr lang="pt-BR" sz="2800" b="1" dirty="0">
              <a:solidFill>
                <a:srgbClr val="1E5A34"/>
              </a:solidFill>
            </a:endParaRPr>
          </a:p>
          <a:p>
            <a:pPr algn="just"/>
            <a:endParaRPr lang="pt-BR" sz="2800" b="1" dirty="0"/>
          </a:p>
          <a:p>
            <a:pPr algn="just">
              <a:buFont typeface="Arial" pitchFamily="34" charset="0"/>
              <a:buChar char="•"/>
            </a:pPr>
            <a:r>
              <a:rPr lang="pt-BR" sz="2200" dirty="0"/>
              <a:t> O Aprendizado de Máquina (AM) objetiva o desenvolvimento de técnicas computacionais sobre o aprendizado bem como a construção de sistemas capazes de adquirir conhecimento de forma automática. </a:t>
            </a:r>
          </a:p>
          <a:p>
            <a:pPr algn="just">
              <a:buFont typeface="Arial" pitchFamily="34" charset="0"/>
              <a:buChar char="•"/>
            </a:pPr>
            <a:r>
              <a:rPr lang="pt-BR" sz="2200" dirty="0"/>
              <a:t> Dentro do AM existem técnicas que podem ser divididas em aprendizado supervisionado e não-supervisionado.</a:t>
            </a:r>
          </a:p>
          <a:p>
            <a:pPr algn="just">
              <a:buFont typeface="Arial" pitchFamily="34" charset="0"/>
              <a:buChar char="•"/>
            </a:pPr>
            <a:r>
              <a:rPr lang="pt-BR" sz="2200" dirty="0"/>
              <a:t> Os algoritmos supervisionados utilizados foram:</a:t>
            </a:r>
          </a:p>
          <a:p>
            <a:pPr marL="800100" lvl="1" indent="-342900" algn="just">
              <a:buFont typeface="Arial" panose="020B0604020202020204" pitchFamily="34" charset="0"/>
              <a:buChar char="•"/>
            </a:pPr>
            <a:r>
              <a:rPr lang="pt-BR" sz="2200" i="1" dirty="0" err="1"/>
              <a:t>k-Nearest</a:t>
            </a:r>
            <a:r>
              <a:rPr lang="pt-BR" sz="2200" i="1" dirty="0"/>
              <a:t> </a:t>
            </a:r>
            <a:r>
              <a:rPr lang="pt-BR" sz="2200" i="1" dirty="0" err="1"/>
              <a:t>Neighbors</a:t>
            </a:r>
            <a:r>
              <a:rPr lang="pt-BR" sz="2200" i="1" dirty="0"/>
              <a:t> </a:t>
            </a:r>
            <a:r>
              <a:rPr lang="pt-BR" sz="2200" dirty="0"/>
              <a:t>(</a:t>
            </a:r>
            <a:r>
              <a:rPr lang="pt-BR" sz="2200" dirty="0" err="1"/>
              <a:t>k-vizinhos</a:t>
            </a:r>
            <a:r>
              <a:rPr lang="pt-BR" sz="2200" dirty="0"/>
              <a:t> mais próximos)</a:t>
            </a:r>
          </a:p>
          <a:p>
            <a:pPr marL="800100" lvl="1" indent="-342900" algn="just">
              <a:buFont typeface="Arial" panose="020B0604020202020204" pitchFamily="34" charset="0"/>
              <a:buChar char="•"/>
            </a:pPr>
            <a:r>
              <a:rPr lang="pt-BR" sz="2200" i="1" dirty="0" err="1"/>
              <a:t>Naive</a:t>
            </a:r>
            <a:r>
              <a:rPr lang="pt-BR" sz="2200" i="1" dirty="0"/>
              <a:t> </a:t>
            </a:r>
            <a:r>
              <a:rPr lang="pt-BR" sz="2200" i="1" dirty="0" err="1"/>
              <a:t>Bayes</a:t>
            </a:r>
            <a:endParaRPr lang="pt-BR" sz="2200" i="1" dirty="0"/>
          </a:p>
          <a:p>
            <a:pPr marL="800100" lvl="1" indent="-342900" algn="just">
              <a:buFont typeface="Arial" panose="020B0604020202020204" pitchFamily="34" charset="0"/>
              <a:buChar char="•"/>
            </a:pPr>
            <a:r>
              <a:rPr lang="pt-BR" sz="2200" i="1" dirty="0" err="1"/>
              <a:t>Support</a:t>
            </a:r>
            <a:r>
              <a:rPr lang="pt-BR" sz="2200" i="1" dirty="0"/>
              <a:t>-vector </a:t>
            </a:r>
            <a:r>
              <a:rPr lang="pt-BR" sz="2200" i="1" dirty="0" err="1"/>
              <a:t>machine</a:t>
            </a:r>
            <a:r>
              <a:rPr lang="pt-BR" sz="2200" i="1" dirty="0"/>
              <a:t> </a:t>
            </a:r>
            <a:r>
              <a:rPr lang="pt-BR" sz="2200" dirty="0"/>
              <a:t>(Máquina de suporte vetorial)</a:t>
            </a:r>
          </a:p>
          <a:p>
            <a:pPr marL="800100" lvl="1" indent="-342900" algn="just">
              <a:buFont typeface="Arial" panose="020B0604020202020204" pitchFamily="34" charset="0"/>
              <a:buChar char="•"/>
            </a:pPr>
            <a:r>
              <a:rPr lang="pt-BR" sz="2200" i="1" dirty="0" err="1"/>
              <a:t>Decision</a:t>
            </a:r>
            <a:r>
              <a:rPr lang="pt-BR" sz="2200" i="1" dirty="0"/>
              <a:t> </a:t>
            </a:r>
            <a:r>
              <a:rPr lang="pt-BR" sz="2200" i="1" dirty="0" err="1"/>
              <a:t>Tree</a:t>
            </a:r>
            <a:r>
              <a:rPr lang="pt-BR" sz="2200" i="1" dirty="0"/>
              <a:t> </a:t>
            </a:r>
            <a:r>
              <a:rPr lang="pt-BR" sz="2200" dirty="0"/>
              <a:t>(Árvore de decisão)</a:t>
            </a:r>
          </a:p>
          <a:p>
            <a:pPr marL="800100" lvl="1" indent="-342900" algn="just">
              <a:buFont typeface="Arial" panose="020B0604020202020204" pitchFamily="34" charset="0"/>
              <a:buChar char="•"/>
            </a:pPr>
            <a:r>
              <a:rPr lang="pt-BR" sz="2200" i="1" dirty="0" err="1"/>
              <a:t>Multilayer</a:t>
            </a:r>
            <a:r>
              <a:rPr lang="pt-BR" sz="2200" i="1" dirty="0"/>
              <a:t> </a:t>
            </a:r>
            <a:r>
              <a:rPr lang="pt-BR" sz="2200" i="1" dirty="0" err="1"/>
              <a:t>Perceptron</a:t>
            </a:r>
            <a:endParaRPr lang="pt-BR" sz="2200" i="1" dirty="0"/>
          </a:p>
          <a:p>
            <a:pPr marL="342900" indent="-342900" algn="just">
              <a:buFont typeface="Arial" panose="020B0604020202020204" pitchFamily="34" charset="0"/>
              <a:buChar char="•"/>
            </a:pPr>
            <a:endParaRPr lang="pt-BR" sz="2400" dirty="0"/>
          </a:p>
          <a:p>
            <a:pPr algn="just"/>
            <a:endParaRPr lang="pt-BR" sz="2400" dirty="0"/>
          </a:p>
          <a:p>
            <a:pPr algn="just"/>
            <a:endParaRPr lang="pt-BR" sz="2400" dirty="0"/>
          </a:p>
        </p:txBody>
      </p:sp>
      <p:sp>
        <p:nvSpPr>
          <p:cNvPr id="3" name="Rectangle 2"/>
          <p:cNvSpPr/>
          <p:nvPr/>
        </p:nvSpPr>
        <p:spPr>
          <a:xfrm>
            <a:off x="577516" y="88812"/>
            <a:ext cx="7485605" cy="600164"/>
          </a:xfrm>
          <a:prstGeom prst="rect">
            <a:avLst/>
          </a:prstGeom>
        </p:spPr>
        <p:txBody>
          <a:bodyPr wrap="square">
            <a:spAutoFit/>
          </a:bodyPr>
          <a:lstStyle/>
          <a:p>
            <a:r>
              <a:rPr lang="pt-BR" sz="1500" dirty="0">
                <a:solidFill>
                  <a:schemeClr val="bg1">
                    <a:lumMod val="95000"/>
                  </a:schemeClr>
                </a:solidFill>
              </a:rPr>
              <a:t>Um estudo comparativo entre bag-</a:t>
            </a:r>
            <a:r>
              <a:rPr lang="pt-BR" sz="1500" dirty="0" err="1">
                <a:solidFill>
                  <a:schemeClr val="bg1">
                    <a:lumMod val="95000"/>
                  </a:schemeClr>
                </a:solidFill>
              </a:rPr>
              <a:t>of</a:t>
            </a:r>
            <a:r>
              <a:rPr lang="pt-BR" sz="1500" dirty="0">
                <a:solidFill>
                  <a:schemeClr val="bg1">
                    <a:lumMod val="95000"/>
                  </a:schemeClr>
                </a:solidFill>
              </a:rPr>
              <a:t>-</a:t>
            </a:r>
            <a:r>
              <a:rPr lang="pt-BR" sz="1500" dirty="0" err="1">
                <a:solidFill>
                  <a:schemeClr val="bg1">
                    <a:lumMod val="95000"/>
                  </a:schemeClr>
                </a:solidFill>
              </a:rPr>
              <a:t>words</a:t>
            </a:r>
            <a:r>
              <a:rPr lang="pt-BR" sz="1500" dirty="0">
                <a:solidFill>
                  <a:schemeClr val="bg1">
                    <a:lumMod val="95000"/>
                  </a:schemeClr>
                </a:solidFill>
              </a:rPr>
              <a:t> e </a:t>
            </a:r>
            <a:r>
              <a:rPr lang="pt-BR" sz="1500" dirty="0" err="1">
                <a:solidFill>
                  <a:schemeClr val="bg1">
                    <a:lumMod val="95000"/>
                  </a:schemeClr>
                </a:solidFill>
              </a:rPr>
              <a:t>word</a:t>
            </a:r>
            <a:r>
              <a:rPr lang="pt-BR" sz="1500" dirty="0">
                <a:solidFill>
                  <a:schemeClr val="bg1">
                    <a:lumMod val="95000"/>
                  </a:schemeClr>
                </a:solidFill>
              </a:rPr>
              <a:t> </a:t>
            </a:r>
            <a:r>
              <a:rPr lang="pt-BR" sz="1500" dirty="0" err="1">
                <a:solidFill>
                  <a:schemeClr val="bg1">
                    <a:lumMod val="95000"/>
                  </a:schemeClr>
                </a:solidFill>
              </a:rPr>
              <a:t>embedding</a:t>
            </a:r>
            <a:r>
              <a:rPr lang="pt-BR" sz="1500" dirty="0">
                <a:solidFill>
                  <a:schemeClr val="bg1">
                    <a:lumMod val="95000"/>
                  </a:schemeClr>
                </a:solidFill>
              </a:rPr>
              <a:t> na classificação de textos</a:t>
            </a:r>
            <a:br>
              <a:rPr lang="pt-BR" dirty="0">
                <a:solidFill>
                  <a:schemeClr val="bg1">
                    <a:lumMod val="95000"/>
                  </a:schemeClr>
                </a:solidFill>
              </a:rPr>
            </a:br>
            <a:endParaRPr lang="pt-BR" b="1" dirty="0">
              <a:solidFill>
                <a:schemeClr val="bg1">
                  <a:lumMod val="95000"/>
                </a:schemeClr>
              </a:solidFill>
            </a:endParaRPr>
          </a:p>
        </p:txBody>
      </p:sp>
      <p:pic>
        <p:nvPicPr>
          <p:cNvPr id="5" name="Áudio 4">
            <a:hlinkClick r:id="" action="ppaction://media"/>
            <a:extLst>
              <a:ext uri="{FF2B5EF4-FFF2-40B4-BE49-F238E27FC236}">
                <a16:creationId xmlns:a16="http://schemas.microsoft.com/office/drawing/2014/main" id="{C882B0D6-87C3-4FF4-9C9B-0E3A70B04F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665418244"/>
      </p:ext>
    </p:extLst>
  </p:cSld>
  <p:clrMapOvr>
    <a:masterClrMapping/>
  </p:clrMapOvr>
  <p:transition spd="slow" advTm="2944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7" y="1095035"/>
            <a:ext cx="8209469" cy="3847207"/>
          </a:xfrm>
          <a:prstGeom prst="rect">
            <a:avLst/>
          </a:prstGeom>
        </p:spPr>
        <p:txBody>
          <a:bodyPr wrap="square">
            <a:spAutoFit/>
          </a:bodyPr>
          <a:lstStyle/>
          <a:p>
            <a:pPr algn="just"/>
            <a:r>
              <a:rPr lang="pt-BR" sz="2400" b="1" dirty="0">
                <a:solidFill>
                  <a:srgbClr val="1E5A34"/>
                </a:solidFill>
              </a:rPr>
              <a:t>Materiais e métodos</a:t>
            </a:r>
            <a:endParaRPr lang="pt-BR" sz="2800" b="1" dirty="0">
              <a:solidFill>
                <a:srgbClr val="1E5A34"/>
              </a:solidFill>
            </a:endParaRPr>
          </a:p>
          <a:p>
            <a:pPr algn="just"/>
            <a:endParaRPr lang="pt-BR" sz="2800" b="1" dirty="0"/>
          </a:p>
          <a:p>
            <a:pPr algn="just">
              <a:buFont typeface="Arial" pitchFamily="34" charset="0"/>
              <a:buChar char="•"/>
            </a:pPr>
            <a:r>
              <a:rPr lang="pt-BR" sz="2400" dirty="0"/>
              <a:t> Para realizar a classificação de textos, todos os algoritmos foram e scripts foram feitos na linguagem de programação Python, junto com as </a:t>
            </a:r>
            <a:r>
              <a:rPr lang="pt-BR" sz="2400" b="1" dirty="0"/>
              <a:t>bibliotecas</a:t>
            </a:r>
            <a:r>
              <a:rPr lang="pt-BR" sz="2400" dirty="0"/>
              <a:t>: NLTK,  </a:t>
            </a:r>
            <a:r>
              <a:rPr lang="pt-BR" sz="2400" dirty="0" err="1"/>
              <a:t>Scikit-learn</a:t>
            </a:r>
            <a:r>
              <a:rPr lang="pt-BR" sz="2400" dirty="0"/>
              <a:t>, </a:t>
            </a:r>
            <a:r>
              <a:rPr lang="pt-BR" sz="2400" dirty="0" err="1"/>
              <a:t>Gensim</a:t>
            </a:r>
            <a:r>
              <a:rPr lang="pt-BR" sz="2400" dirty="0"/>
              <a:t>, Pandas, </a:t>
            </a:r>
            <a:r>
              <a:rPr lang="pt-BR" sz="2400" dirty="0" err="1"/>
              <a:t>Matplotlib</a:t>
            </a:r>
            <a:r>
              <a:rPr lang="pt-BR" sz="2400" dirty="0"/>
              <a:t> e </a:t>
            </a:r>
            <a:r>
              <a:rPr lang="pt-BR" sz="2400" dirty="0" err="1"/>
              <a:t>Numpy</a:t>
            </a:r>
            <a:r>
              <a:rPr lang="pt-BR" sz="2400" dirty="0"/>
              <a:t>. </a:t>
            </a:r>
          </a:p>
          <a:p>
            <a:pPr algn="just"/>
            <a:endParaRPr lang="pt-BR" sz="2400" dirty="0"/>
          </a:p>
          <a:p>
            <a:pPr algn="just">
              <a:buFont typeface="Arial" pitchFamily="34" charset="0"/>
              <a:buChar char="•"/>
            </a:pPr>
            <a:r>
              <a:rPr lang="pt-BR" sz="2400" dirty="0"/>
              <a:t> Os </a:t>
            </a:r>
            <a:r>
              <a:rPr lang="pt-BR" sz="2400" b="1" i="1" dirty="0" err="1"/>
              <a:t>datasets</a:t>
            </a:r>
            <a:r>
              <a:rPr lang="pt-BR" sz="2400" dirty="0"/>
              <a:t> utilizados foram: Brown e Reuters</a:t>
            </a:r>
          </a:p>
          <a:p>
            <a:pPr algn="just">
              <a:buFont typeface="Arial" pitchFamily="34" charset="0"/>
              <a:buChar char="•"/>
            </a:pPr>
            <a:endParaRPr lang="pt-BR" sz="2400" dirty="0"/>
          </a:p>
          <a:p>
            <a:pPr algn="just">
              <a:buFont typeface="Arial" pitchFamily="34" charset="0"/>
              <a:buChar char="•"/>
            </a:pPr>
            <a:r>
              <a:rPr lang="pt-BR" sz="2400" dirty="0"/>
              <a:t> As </a:t>
            </a:r>
            <a:r>
              <a:rPr lang="pt-BR" sz="2400" b="1" dirty="0"/>
              <a:t>medidas de validação</a:t>
            </a:r>
            <a:r>
              <a:rPr lang="pt-BR" sz="2400" dirty="0"/>
              <a:t>: acurácia, </a:t>
            </a:r>
            <a:r>
              <a:rPr lang="pt-BR" sz="2400" dirty="0" err="1"/>
              <a:t>precision</a:t>
            </a:r>
            <a:r>
              <a:rPr lang="pt-BR" sz="2400" dirty="0"/>
              <a:t>, recall, f1-score</a:t>
            </a:r>
          </a:p>
        </p:txBody>
      </p:sp>
      <p:sp>
        <p:nvSpPr>
          <p:cNvPr id="3" name="Rectangle 2"/>
          <p:cNvSpPr/>
          <p:nvPr/>
        </p:nvSpPr>
        <p:spPr>
          <a:xfrm>
            <a:off x="577516" y="88812"/>
            <a:ext cx="7485605" cy="600164"/>
          </a:xfrm>
          <a:prstGeom prst="rect">
            <a:avLst/>
          </a:prstGeom>
        </p:spPr>
        <p:txBody>
          <a:bodyPr wrap="square">
            <a:spAutoFit/>
          </a:bodyPr>
          <a:lstStyle/>
          <a:p>
            <a:r>
              <a:rPr lang="pt-BR" sz="1500" dirty="0">
                <a:solidFill>
                  <a:schemeClr val="bg1">
                    <a:lumMod val="95000"/>
                  </a:schemeClr>
                </a:solidFill>
              </a:rPr>
              <a:t>Um estudo comparativo entre bag-</a:t>
            </a:r>
            <a:r>
              <a:rPr lang="pt-BR" sz="1500" dirty="0" err="1">
                <a:solidFill>
                  <a:schemeClr val="bg1">
                    <a:lumMod val="95000"/>
                  </a:schemeClr>
                </a:solidFill>
              </a:rPr>
              <a:t>of</a:t>
            </a:r>
            <a:r>
              <a:rPr lang="pt-BR" sz="1500" dirty="0">
                <a:solidFill>
                  <a:schemeClr val="bg1">
                    <a:lumMod val="95000"/>
                  </a:schemeClr>
                </a:solidFill>
              </a:rPr>
              <a:t>-</a:t>
            </a:r>
            <a:r>
              <a:rPr lang="pt-BR" sz="1500" dirty="0" err="1">
                <a:solidFill>
                  <a:schemeClr val="bg1">
                    <a:lumMod val="95000"/>
                  </a:schemeClr>
                </a:solidFill>
              </a:rPr>
              <a:t>words</a:t>
            </a:r>
            <a:r>
              <a:rPr lang="pt-BR" sz="1500" dirty="0">
                <a:solidFill>
                  <a:schemeClr val="bg1">
                    <a:lumMod val="95000"/>
                  </a:schemeClr>
                </a:solidFill>
              </a:rPr>
              <a:t> e </a:t>
            </a:r>
            <a:r>
              <a:rPr lang="pt-BR" sz="1500" dirty="0" err="1">
                <a:solidFill>
                  <a:schemeClr val="bg1">
                    <a:lumMod val="95000"/>
                  </a:schemeClr>
                </a:solidFill>
              </a:rPr>
              <a:t>word</a:t>
            </a:r>
            <a:r>
              <a:rPr lang="pt-BR" sz="1500" dirty="0">
                <a:solidFill>
                  <a:schemeClr val="bg1">
                    <a:lumMod val="95000"/>
                  </a:schemeClr>
                </a:solidFill>
              </a:rPr>
              <a:t> </a:t>
            </a:r>
            <a:r>
              <a:rPr lang="pt-BR" sz="1500" dirty="0" err="1">
                <a:solidFill>
                  <a:schemeClr val="bg1">
                    <a:lumMod val="95000"/>
                  </a:schemeClr>
                </a:solidFill>
              </a:rPr>
              <a:t>embedding</a:t>
            </a:r>
            <a:r>
              <a:rPr lang="pt-BR" sz="1500" dirty="0">
                <a:solidFill>
                  <a:schemeClr val="bg1">
                    <a:lumMod val="95000"/>
                  </a:schemeClr>
                </a:solidFill>
              </a:rPr>
              <a:t> na classificação de textos</a:t>
            </a:r>
            <a:br>
              <a:rPr lang="pt-BR" dirty="0">
                <a:solidFill>
                  <a:schemeClr val="bg1">
                    <a:lumMod val="95000"/>
                  </a:schemeClr>
                </a:solidFill>
              </a:rPr>
            </a:br>
            <a:endParaRPr lang="pt-BR" b="1" dirty="0">
              <a:solidFill>
                <a:schemeClr val="bg1">
                  <a:lumMod val="95000"/>
                </a:schemeClr>
              </a:solidFill>
            </a:endParaRPr>
          </a:p>
        </p:txBody>
      </p:sp>
      <p:pic>
        <p:nvPicPr>
          <p:cNvPr id="7" name="Áudio 6">
            <a:hlinkClick r:id="" action="ppaction://media"/>
            <a:extLst>
              <a:ext uri="{FF2B5EF4-FFF2-40B4-BE49-F238E27FC236}">
                <a16:creationId xmlns:a16="http://schemas.microsoft.com/office/drawing/2014/main" id="{D08D3ED7-C661-4312-B038-31479DD580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483268210"/>
      </p:ext>
    </p:extLst>
  </p:cSld>
  <p:clrMapOvr>
    <a:masterClrMapping/>
  </p:clrMapOvr>
  <p:transition spd="slow" advTm="212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7" y="1095035"/>
            <a:ext cx="8209469" cy="461665"/>
          </a:xfrm>
          <a:prstGeom prst="rect">
            <a:avLst/>
          </a:prstGeom>
        </p:spPr>
        <p:txBody>
          <a:bodyPr wrap="square">
            <a:spAutoFit/>
          </a:bodyPr>
          <a:lstStyle/>
          <a:p>
            <a:pPr algn="just"/>
            <a:r>
              <a:rPr lang="pt-BR" sz="2400" b="1" dirty="0">
                <a:solidFill>
                  <a:srgbClr val="1E5A34"/>
                </a:solidFill>
              </a:rPr>
              <a:t>Materiais e métodos</a:t>
            </a:r>
            <a:endParaRPr lang="pt-BR" sz="2800" b="1" dirty="0">
              <a:solidFill>
                <a:srgbClr val="1E5A34"/>
              </a:solidFill>
            </a:endParaRPr>
          </a:p>
        </p:txBody>
      </p:sp>
      <p:sp>
        <p:nvSpPr>
          <p:cNvPr id="3" name="Rectangle 2"/>
          <p:cNvSpPr/>
          <p:nvPr/>
        </p:nvSpPr>
        <p:spPr>
          <a:xfrm>
            <a:off x="577516" y="88812"/>
            <a:ext cx="7485605" cy="600164"/>
          </a:xfrm>
          <a:prstGeom prst="rect">
            <a:avLst/>
          </a:prstGeom>
        </p:spPr>
        <p:txBody>
          <a:bodyPr wrap="square">
            <a:spAutoFit/>
          </a:bodyPr>
          <a:lstStyle/>
          <a:p>
            <a:r>
              <a:rPr lang="pt-BR" sz="1500" dirty="0">
                <a:solidFill>
                  <a:schemeClr val="bg1">
                    <a:lumMod val="95000"/>
                  </a:schemeClr>
                </a:solidFill>
              </a:rPr>
              <a:t>Um estudo comparativo entre bag-</a:t>
            </a:r>
            <a:r>
              <a:rPr lang="pt-BR" sz="1500" dirty="0" err="1">
                <a:solidFill>
                  <a:schemeClr val="bg1">
                    <a:lumMod val="95000"/>
                  </a:schemeClr>
                </a:solidFill>
              </a:rPr>
              <a:t>of</a:t>
            </a:r>
            <a:r>
              <a:rPr lang="pt-BR" sz="1500" dirty="0">
                <a:solidFill>
                  <a:schemeClr val="bg1">
                    <a:lumMod val="95000"/>
                  </a:schemeClr>
                </a:solidFill>
              </a:rPr>
              <a:t>-</a:t>
            </a:r>
            <a:r>
              <a:rPr lang="pt-BR" sz="1500" dirty="0" err="1">
                <a:solidFill>
                  <a:schemeClr val="bg1">
                    <a:lumMod val="95000"/>
                  </a:schemeClr>
                </a:solidFill>
              </a:rPr>
              <a:t>words</a:t>
            </a:r>
            <a:r>
              <a:rPr lang="pt-BR" sz="1500" dirty="0">
                <a:solidFill>
                  <a:schemeClr val="bg1">
                    <a:lumMod val="95000"/>
                  </a:schemeClr>
                </a:solidFill>
              </a:rPr>
              <a:t> e </a:t>
            </a:r>
            <a:r>
              <a:rPr lang="pt-BR" sz="1500" dirty="0" err="1">
                <a:solidFill>
                  <a:schemeClr val="bg1">
                    <a:lumMod val="95000"/>
                  </a:schemeClr>
                </a:solidFill>
              </a:rPr>
              <a:t>word</a:t>
            </a:r>
            <a:r>
              <a:rPr lang="pt-BR" sz="1500" dirty="0">
                <a:solidFill>
                  <a:schemeClr val="bg1">
                    <a:lumMod val="95000"/>
                  </a:schemeClr>
                </a:solidFill>
              </a:rPr>
              <a:t> </a:t>
            </a:r>
            <a:r>
              <a:rPr lang="pt-BR" sz="1500" dirty="0" err="1">
                <a:solidFill>
                  <a:schemeClr val="bg1">
                    <a:lumMod val="95000"/>
                  </a:schemeClr>
                </a:solidFill>
              </a:rPr>
              <a:t>embedding</a:t>
            </a:r>
            <a:r>
              <a:rPr lang="pt-BR" sz="1500" dirty="0">
                <a:solidFill>
                  <a:schemeClr val="bg1">
                    <a:lumMod val="95000"/>
                  </a:schemeClr>
                </a:solidFill>
              </a:rPr>
              <a:t> na classificação de textos</a:t>
            </a:r>
            <a:br>
              <a:rPr lang="pt-BR" dirty="0">
                <a:solidFill>
                  <a:schemeClr val="bg1">
                    <a:lumMod val="95000"/>
                  </a:schemeClr>
                </a:solidFill>
              </a:rPr>
            </a:br>
            <a:endParaRPr lang="pt-BR" b="1" dirty="0">
              <a:solidFill>
                <a:schemeClr val="bg1">
                  <a:lumMod val="95000"/>
                </a:schemeClr>
              </a:solidFill>
            </a:endParaRPr>
          </a:p>
        </p:txBody>
      </p:sp>
      <p:pic>
        <p:nvPicPr>
          <p:cNvPr id="3074" name="Picture 2"/>
          <p:cNvPicPr>
            <a:picLocks noChangeAspect="1" noChangeArrowheads="1"/>
          </p:cNvPicPr>
          <p:nvPr/>
        </p:nvPicPr>
        <p:blipFill>
          <a:blip r:embed="rId5"/>
          <a:srcRect/>
          <a:stretch>
            <a:fillRect/>
          </a:stretch>
        </p:blipFill>
        <p:spPr bwMode="auto">
          <a:xfrm>
            <a:off x="634786" y="2749103"/>
            <a:ext cx="3050858" cy="3071542"/>
          </a:xfrm>
          <a:prstGeom prst="rect">
            <a:avLst/>
          </a:prstGeom>
          <a:noFill/>
          <a:ln w="9525">
            <a:noFill/>
            <a:miter lim="800000"/>
            <a:headEnd/>
            <a:tailEnd/>
          </a:ln>
          <a:effectLst/>
        </p:spPr>
      </p:pic>
      <p:sp>
        <p:nvSpPr>
          <p:cNvPr id="5" name="CaixaDeTexto 4"/>
          <p:cNvSpPr txBox="1"/>
          <p:nvPr/>
        </p:nvSpPr>
        <p:spPr>
          <a:xfrm>
            <a:off x="1754527" y="2379771"/>
            <a:ext cx="811376" cy="369332"/>
          </a:xfrm>
          <a:prstGeom prst="rect">
            <a:avLst/>
          </a:prstGeom>
          <a:noFill/>
        </p:spPr>
        <p:txBody>
          <a:bodyPr wrap="none" rtlCol="0">
            <a:spAutoFit/>
          </a:bodyPr>
          <a:lstStyle/>
          <a:p>
            <a:r>
              <a:rPr lang="pt-BR" b="1" dirty="0"/>
              <a:t>Brown</a:t>
            </a:r>
          </a:p>
        </p:txBody>
      </p:sp>
      <p:pic>
        <p:nvPicPr>
          <p:cNvPr id="3075" name="Picture 3"/>
          <p:cNvPicPr>
            <a:picLocks noChangeAspect="1" noChangeArrowheads="1"/>
          </p:cNvPicPr>
          <p:nvPr/>
        </p:nvPicPr>
        <p:blipFill>
          <a:blip r:embed="rId6"/>
          <a:srcRect/>
          <a:stretch>
            <a:fillRect/>
          </a:stretch>
        </p:blipFill>
        <p:spPr bwMode="auto">
          <a:xfrm>
            <a:off x="4657399" y="1306051"/>
            <a:ext cx="3629025" cy="5095875"/>
          </a:xfrm>
          <a:prstGeom prst="rect">
            <a:avLst/>
          </a:prstGeom>
          <a:noFill/>
          <a:ln w="9525">
            <a:noFill/>
            <a:miter lim="800000"/>
            <a:headEnd/>
            <a:tailEnd/>
          </a:ln>
          <a:effectLst/>
        </p:spPr>
      </p:pic>
      <p:sp>
        <p:nvSpPr>
          <p:cNvPr id="7" name="CaixaDeTexto 6"/>
          <p:cNvSpPr txBox="1"/>
          <p:nvPr/>
        </p:nvSpPr>
        <p:spPr>
          <a:xfrm>
            <a:off x="5896569" y="873642"/>
            <a:ext cx="913007" cy="369332"/>
          </a:xfrm>
          <a:prstGeom prst="rect">
            <a:avLst/>
          </a:prstGeom>
          <a:noFill/>
        </p:spPr>
        <p:txBody>
          <a:bodyPr wrap="none" rtlCol="0">
            <a:spAutoFit/>
          </a:bodyPr>
          <a:lstStyle/>
          <a:p>
            <a:r>
              <a:rPr lang="pt-BR" b="1" dirty="0"/>
              <a:t>Reuters</a:t>
            </a:r>
          </a:p>
        </p:txBody>
      </p:sp>
      <p:pic>
        <p:nvPicPr>
          <p:cNvPr id="6" name="Áudio 5">
            <a:hlinkClick r:id="" action="ppaction://media"/>
            <a:extLst>
              <a:ext uri="{FF2B5EF4-FFF2-40B4-BE49-F238E27FC236}">
                <a16:creationId xmlns:a16="http://schemas.microsoft.com/office/drawing/2014/main" id="{D4C5B28F-B02B-4AC6-B756-81BE55A18D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483268210"/>
      </p:ext>
    </p:extLst>
  </p:cSld>
  <p:clrMapOvr>
    <a:masterClrMapping/>
  </p:clrMapOvr>
  <p:transition spd="slow" advTm="65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7" y="1095035"/>
            <a:ext cx="8209469" cy="892552"/>
          </a:xfrm>
          <a:prstGeom prst="rect">
            <a:avLst/>
          </a:prstGeom>
        </p:spPr>
        <p:txBody>
          <a:bodyPr wrap="square">
            <a:spAutoFit/>
          </a:bodyPr>
          <a:lstStyle/>
          <a:p>
            <a:r>
              <a:rPr lang="pt-BR" sz="2400" b="1" dirty="0">
                <a:solidFill>
                  <a:srgbClr val="1E5A34"/>
                </a:solidFill>
              </a:rPr>
              <a:t>Materiais e métodos</a:t>
            </a:r>
            <a:endParaRPr lang="pt-BR" sz="2800" b="1" dirty="0">
              <a:solidFill>
                <a:srgbClr val="1E5A34"/>
              </a:solidFill>
            </a:endParaRPr>
          </a:p>
          <a:p>
            <a:endParaRPr lang="pt-BR" sz="2800" b="1" dirty="0"/>
          </a:p>
        </p:txBody>
      </p:sp>
      <p:sp>
        <p:nvSpPr>
          <p:cNvPr id="3" name="Rectangle 2"/>
          <p:cNvSpPr/>
          <p:nvPr/>
        </p:nvSpPr>
        <p:spPr>
          <a:xfrm>
            <a:off x="577516" y="88812"/>
            <a:ext cx="7485605" cy="600164"/>
          </a:xfrm>
          <a:prstGeom prst="rect">
            <a:avLst/>
          </a:prstGeom>
        </p:spPr>
        <p:txBody>
          <a:bodyPr wrap="square">
            <a:spAutoFit/>
          </a:bodyPr>
          <a:lstStyle/>
          <a:p>
            <a:r>
              <a:rPr lang="pt-BR" sz="1500" dirty="0">
                <a:solidFill>
                  <a:schemeClr val="bg1">
                    <a:lumMod val="95000"/>
                  </a:schemeClr>
                </a:solidFill>
              </a:rPr>
              <a:t>Um estudo comparativo entre bag-</a:t>
            </a:r>
            <a:r>
              <a:rPr lang="pt-BR" sz="1500" dirty="0" err="1">
                <a:solidFill>
                  <a:schemeClr val="bg1">
                    <a:lumMod val="95000"/>
                  </a:schemeClr>
                </a:solidFill>
              </a:rPr>
              <a:t>of</a:t>
            </a:r>
            <a:r>
              <a:rPr lang="pt-BR" sz="1500" dirty="0">
                <a:solidFill>
                  <a:schemeClr val="bg1">
                    <a:lumMod val="95000"/>
                  </a:schemeClr>
                </a:solidFill>
              </a:rPr>
              <a:t>-</a:t>
            </a:r>
            <a:r>
              <a:rPr lang="pt-BR" sz="1500" dirty="0" err="1">
                <a:solidFill>
                  <a:schemeClr val="bg1">
                    <a:lumMod val="95000"/>
                  </a:schemeClr>
                </a:solidFill>
              </a:rPr>
              <a:t>words</a:t>
            </a:r>
            <a:r>
              <a:rPr lang="pt-BR" sz="1500" dirty="0">
                <a:solidFill>
                  <a:schemeClr val="bg1">
                    <a:lumMod val="95000"/>
                  </a:schemeClr>
                </a:solidFill>
              </a:rPr>
              <a:t> e </a:t>
            </a:r>
            <a:r>
              <a:rPr lang="pt-BR" sz="1500" dirty="0" err="1">
                <a:solidFill>
                  <a:schemeClr val="bg1">
                    <a:lumMod val="95000"/>
                  </a:schemeClr>
                </a:solidFill>
              </a:rPr>
              <a:t>word</a:t>
            </a:r>
            <a:r>
              <a:rPr lang="pt-BR" sz="1500" dirty="0">
                <a:solidFill>
                  <a:schemeClr val="bg1">
                    <a:lumMod val="95000"/>
                  </a:schemeClr>
                </a:solidFill>
              </a:rPr>
              <a:t> </a:t>
            </a:r>
            <a:r>
              <a:rPr lang="pt-BR" sz="1500" dirty="0" err="1">
                <a:solidFill>
                  <a:schemeClr val="bg1">
                    <a:lumMod val="95000"/>
                  </a:schemeClr>
                </a:solidFill>
              </a:rPr>
              <a:t>embedding</a:t>
            </a:r>
            <a:r>
              <a:rPr lang="pt-BR" sz="1500" dirty="0">
                <a:solidFill>
                  <a:schemeClr val="bg1">
                    <a:lumMod val="95000"/>
                  </a:schemeClr>
                </a:solidFill>
              </a:rPr>
              <a:t> na classificação de textos</a:t>
            </a:r>
            <a:br>
              <a:rPr lang="pt-BR" dirty="0">
                <a:solidFill>
                  <a:schemeClr val="bg1">
                    <a:lumMod val="95000"/>
                  </a:schemeClr>
                </a:solidFill>
              </a:rPr>
            </a:br>
            <a:endParaRPr lang="pt-BR" b="1" dirty="0">
              <a:solidFill>
                <a:schemeClr val="bg1">
                  <a:lumMod val="95000"/>
                </a:schemeClr>
              </a:solidFill>
            </a:endParaRPr>
          </a:p>
        </p:txBody>
      </p:sp>
      <p:pic>
        <p:nvPicPr>
          <p:cNvPr id="4" name="Imagem 3">
            <a:extLst>
              <a:ext uri="{FF2B5EF4-FFF2-40B4-BE49-F238E27FC236}">
                <a16:creationId xmlns:a16="http://schemas.microsoft.com/office/drawing/2014/main" id="{D98B8C2E-000F-457A-9A5A-AD07E45C9525}"/>
              </a:ext>
            </a:extLst>
          </p:cNvPr>
          <p:cNvPicPr>
            <a:picLocks noChangeAspect="1"/>
          </p:cNvPicPr>
          <p:nvPr/>
        </p:nvPicPr>
        <p:blipFill>
          <a:blip r:embed="rId5"/>
          <a:stretch>
            <a:fillRect/>
          </a:stretch>
        </p:blipFill>
        <p:spPr>
          <a:xfrm>
            <a:off x="1254691" y="1541311"/>
            <a:ext cx="6131254" cy="4736500"/>
          </a:xfrm>
          <a:prstGeom prst="rect">
            <a:avLst/>
          </a:prstGeom>
        </p:spPr>
      </p:pic>
      <p:pic>
        <p:nvPicPr>
          <p:cNvPr id="8" name="Áudio 7">
            <a:hlinkClick r:id="" action="ppaction://media"/>
            <a:extLst>
              <a:ext uri="{FF2B5EF4-FFF2-40B4-BE49-F238E27FC236}">
                <a16:creationId xmlns:a16="http://schemas.microsoft.com/office/drawing/2014/main" id="{3EF7264B-EC09-4B2E-A89C-3A30B651DE1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443786505"/>
      </p:ext>
    </p:extLst>
  </p:cSld>
  <p:clrMapOvr>
    <a:masterClrMapping/>
  </p:clrMapOvr>
  <p:transition spd="slow" advTm="2137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7" y="1095035"/>
            <a:ext cx="8209469" cy="3385542"/>
          </a:xfrm>
          <a:prstGeom prst="rect">
            <a:avLst/>
          </a:prstGeom>
        </p:spPr>
        <p:txBody>
          <a:bodyPr wrap="square">
            <a:spAutoFit/>
          </a:bodyPr>
          <a:lstStyle/>
          <a:p>
            <a:r>
              <a:rPr lang="pt-BR" sz="2400" b="1" dirty="0">
                <a:solidFill>
                  <a:srgbClr val="1E5A34"/>
                </a:solidFill>
              </a:rPr>
              <a:t>Resultados</a:t>
            </a:r>
          </a:p>
          <a:p>
            <a:endParaRPr lang="pt-BR" sz="2800" b="1" dirty="0"/>
          </a:p>
          <a:p>
            <a:pPr marL="342900" indent="-342900">
              <a:buFont typeface="Arial" panose="020B0604020202020204" pitchFamily="34" charset="0"/>
              <a:buChar char="•"/>
            </a:pPr>
            <a:r>
              <a:rPr lang="pt-BR" sz="2200" dirty="0"/>
              <a:t>Resultados do </a:t>
            </a:r>
            <a:r>
              <a:rPr lang="pt-BR" sz="2200" i="1" dirty="0" err="1"/>
              <a:t>dataset</a:t>
            </a:r>
            <a:r>
              <a:rPr lang="pt-BR" sz="2200" dirty="0"/>
              <a:t> Brown utilizando os métodos TF e TF-IDF:</a:t>
            </a:r>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endParaRPr lang="pt-BR" sz="2200" dirty="0"/>
          </a:p>
          <a:p>
            <a:pPr marL="342900" indent="-342900">
              <a:buFont typeface="Arial" panose="020B0604020202020204" pitchFamily="34" charset="0"/>
              <a:buChar char="•"/>
            </a:pPr>
            <a:r>
              <a:rPr lang="pt-BR" sz="2200" dirty="0"/>
              <a:t>Resultados do </a:t>
            </a:r>
            <a:r>
              <a:rPr lang="pt-BR" sz="2200" i="1" dirty="0" err="1"/>
              <a:t>dataset</a:t>
            </a:r>
            <a:r>
              <a:rPr lang="pt-BR" sz="2200" dirty="0"/>
              <a:t> Brown utilizando o método Doc2vec:</a:t>
            </a:r>
          </a:p>
        </p:txBody>
      </p:sp>
      <p:sp>
        <p:nvSpPr>
          <p:cNvPr id="3" name="Rectangle 2"/>
          <p:cNvSpPr/>
          <p:nvPr/>
        </p:nvSpPr>
        <p:spPr>
          <a:xfrm>
            <a:off x="577516" y="88812"/>
            <a:ext cx="7485605" cy="600164"/>
          </a:xfrm>
          <a:prstGeom prst="rect">
            <a:avLst/>
          </a:prstGeom>
        </p:spPr>
        <p:txBody>
          <a:bodyPr wrap="square">
            <a:spAutoFit/>
          </a:bodyPr>
          <a:lstStyle/>
          <a:p>
            <a:r>
              <a:rPr lang="pt-BR" sz="1500" dirty="0">
                <a:solidFill>
                  <a:schemeClr val="bg1">
                    <a:lumMod val="95000"/>
                  </a:schemeClr>
                </a:solidFill>
              </a:rPr>
              <a:t>Um estudo comparativo entre bag-</a:t>
            </a:r>
            <a:r>
              <a:rPr lang="pt-BR" sz="1500" dirty="0" err="1">
                <a:solidFill>
                  <a:schemeClr val="bg1">
                    <a:lumMod val="95000"/>
                  </a:schemeClr>
                </a:solidFill>
              </a:rPr>
              <a:t>of</a:t>
            </a:r>
            <a:r>
              <a:rPr lang="pt-BR" sz="1500" dirty="0">
                <a:solidFill>
                  <a:schemeClr val="bg1">
                    <a:lumMod val="95000"/>
                  </a:schemeClr>
                </a:solidFill>
              </a:rPr>
              <a:t>-</a:t>
            </a:r>
            <a:r>
              <a:rPr lang="pt-BR" sz="1500" dirty="0" err="1">
                <a:solidFill>
                  <a:schemeClr val="bg1">
                    <a:lumMod val="95000"/>
                  </a:schemeClr>
                </a:solidFill>
              </a:rPr>
              <a:t>words</a:t>
            </a:r>
            <a:r>
              <a:rPr lang="pt-BR" sz="1500" dirty="0">
                <a:solidFill>
                  <a:schemeClr val="bg1">
                    <a:lumMod val="95000"/>
                  </a:schemeClr>
                </a:solidFill>
              </a:rPr>
              <a:t> e </a:t>
            </a:r>
            <a:r>
              <a:rPr lang="pt-BR" sz="1500" dirty="0" err="1">
                <a:solidFill>
                  <a:schemeClr val="bg1">
                    <a:lumMod val="95000"/>
                  </a:schemeClr>
                </a:solidFill>
              </a:rPr>
              <a:t>word</a:t>
            </a:r>
            <a:r>
              <a:rPr lang="pt-BR" sz="1500" dirty="0">
                <a:solidFill>
                  <a:schemeClr val="bg1">
                    <a:lumMod val="95000"/>
                  </a:schemeClr>
                </a:solidFill>
              </a:rPr>
              <a:t> </a:t>
            </a:r>
            <a:r>
              <a:rPr lang="pt-BR" sz="1500" dirty="0" err="1">
                <a:solidFill>
                  <a:schemeClr val="bg1">
                    <a:lumMod val="95000"/>
                  </a:schemeClr>
                </a:solidFill>
              </a:rPr>
              <a:t>embedding</a:t>
            </a:r>
            <a:r>
              <a:rPr lang="pt-BR" sz="1500" dirty="0">
                <a:solidFill>
                  <a:schemeClr val="bg1">
                    <a:lumMod val="95000"/>
                  </a:schemeClr>
                </a:solidFill>
              </a:rPr>
              <a:t> na classificação de textos</a:t>
            </a:r>
            <a:br>
              <a:rPr lang="pt-BR" dirty="0">
                <a:solidFill>
                  <a:schemeClr val="bg1">
                    <a:lumMod val="95000"/>
                  </a:schemeClr>
                </a:solidFill>
              </a:rPr>
            </a:br>
            <a:endParaRPr lang="pt-BR" b="1" dirty="0">
              <a:solidFill>
                <a:schemeClr val="bg1">
                  <a:lumMod val="95000"/>
                </a:schemeClr>
              </a:solidFill>
            </a:endParaRPr>
          </a:p>
        </p:txBody>
      </p:sp>
      <p:pic>
        <p:nvPicPr>
          <p:cNvPr id="5" name="Imagem 4">
            <a:extLst>
              <a:ext uri="{FF2B5EF4-FFF2-40B4-BE49-F238E27FC236}">
                <a16:creationId xmlns:a16="http://schemas.microsoft.com/office/drawing/2014/main" id="{A2A40F04-A7EE-41A1-B458-AA601F0BF382}"/>
              </a:ext>
            </a:extLst>
          </p:cNvPr>
          <p:cNvPicPr>
            <a:picLocks noChangeAspect="1"/>
          </p:cNvPicPr>
          <p:nvPr/>
        </p:nvPicPr>
        <p:blipFill>
          <a:blip r:embed="rId5"/>
          <a:stretch>
            <a:fillRect/>
          </a:stretch>
        </p:blipFill>
        <p:spPr>
          <a:xfrm>
            <a:off x="126612" y="2505722"/>
            <a:ext cx="4838378" cy="1106263"/>
          </a:xfrm>
          <a:prstGeom prst="rect">
            <a:avLst/>
          </a:prstGeom>
        </p:spPr>
      </p:pic>
      <p:pic>
        <p:nvPicPr>
          <p:cNvPr id="7" name="Imagem 6">
            <a:extLst>
              <a:ext uri="{FF2B5EF4-FFF2-40B4-BE49-F238E27FC236}">
                <a16:creationId xmlns:a16="http://schemas.microsoft.com/office/drawing/2014/main" id="{3123AA3B-E900-4DA8-A414-FB3A8F841E2D}"/>
              </a:ext>
            </a:extLst>
          </p:cNvPr>
          <p:cNvPicPr>
            <a:picLocks noChangeAspect="1"/>
          </p:cNvPicPr>
          <p:nvPr/>
        </p:nvPicPr>
        <p:blipFill>
          <a:blip r:embed="rId6"/>
          <a:stretch>
            <a:fillRect/>
          </a:stretch>
        </p:blipFill>
        <p:spPr>
          <a:xfrm>
            <a:off x="1899774" y="4561074"/>
            <a:ext cx="4838378" cy="1062977"/>
          </a:xfrm>
          <a:prstGeom prst="rect">
            <a:avLst/>
          </a:prstGeom>
        </p:spPr>
      </p:pic>
      <p:pic>
        <p:nvPicPr>
          <p:cNvPr id="1027" name="Picture 3"/>
          <p:cNvPicPr>
            <a:picLocks noChangeAspect="1" noChangeArrowheads="1"/>
          </p:cNvPicPr>
          <p:nvPr/>
        </p:nvPicPr>
        <p:blipFill>
          <a:blip r:embed="rId7"/>
          <a:srcRect/>
          <a:stretch>
            <a:fillRect/>
          </a:stretch>
        </p:blipFill>
        <p:spPr bwMode="auto">
          <a:xfrm>
            <a:off x="5285523" y="2449450"/>
            <a:ext cx="3524250" cy="1095375"/>
          </a:xfrm>
          <a:prstGeom prst="rect">
            <a:avLst/>
          </a:prstGeom>
          <a:noFill/>
          <a:ln w="9525">
            <a:noFill/>
            <a:miter lim="800000"/>
            <a:headEnd/>
            <a:tailEnd/>
          </a:ln>
          <a:effectLst/>
        </p:spPr>
      </p:pic>
      <p:pic>
        <p:nvPicPr>
          <p:cNvPr id="8" name="Áudio 7">
            <a:hlinkClick r:id="" action="ppaction://media"/>
            <a:extLst>
              <a:ext uri="{FF2B5EF4-FFF2-40B4-BE49-F238E27FC236}">
                <a16:creationId xmlns:a16="http://schemas.microsoft.com/office/drawing/2014/main" id="{6B397930-9024-4EC5-A979-2B2E4F9A313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302768754"/>
      </p:ext>
    </p:extLst>
  </p:cSld>
  <p:clrMapOvr>
    <a:masterClrMapping/>
  </p:clrMapOvr>
  <p:transition spd="slow" advTm="37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7" y="1095035"/>
            <a:ext cx="8209469" cy="3385542"/>
          </a:xfrm>
          <a:prstGeom prst="rect">
            <a:avLst/>
          </a:prstGeom>
        </p:spPr>
        <p:txBody>
          <a:bodyPr wrap="square">
            <a:spAutoFit/>
          </a:bodyPr>
          <a:lstStyle/>
          <a:p>
            <a:r>
              <a:rPr lang="pt-BR" sz="2400" b="1" dirty="0">
                <a:solidFill>
                  <a:srgbClr val="1E5A34"/>
                </a:solidFill>
              </a:rPr>
              <a:t>Resultados</a:t>
            </a:r>
          </a:p>
          <a:p>
            <a:endParaRPr lang="pt-BR" sz="2800" b="1" dirty="0"/>
          </a:p>
          <a:p>
            <a:pPr marL="342900" indent="-342900">
              <a:buFont typeface="Arial" panose="020B0604020202020204" pitchFamily="34" charset="0"/>
              <a:buChar char="•"/>
            </a:pPr>
            <a:r>
              <a:rPr lang="pt-BR" sz="2200" dirty="0"/>
              <a:t>Resultados do </a:t>
            </a:r>
            <a:r>
              <a:rPr lang="pt-BR" sz="2200" i="1" dirty="0" err="1"/>
              <a:t>dataset</a:t>
            </a:r>
            <a:r>
              <a:rPr lang="pt-BR" sz="2200" dirty="0"/>
              <a:t> Reuters utilizando os métodos TF e  TF-IDF:</a:t>
            </a:r>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endParaRPr lang="pt-BR" sz="2200" dirty="0"/>
          </a:p>
          <a:p>
            <a:pPr marL="342900" indent="-342900">
              <a:buFont typeface="Arial" panose="020B0604020202020204" pitchFamily="34" charset="0"/>
              <a:buChar char="•"/>
            </a:pPr>
            <a:r>
              <a:rPr lang="pt-BR" sz="2200" dirty="0"/>
              <a:t>Resultados do </a:t>
            </a:r>
            <a:r>
              <a:rPr lang="pt-BR" sz="2200" i="1" dirty="0" err="1"/>
              <a:t>dataset</a:t>
            </a:r>
            <a:r>
              <a:rPr lang="pt-BR" sz="2200" dirty="0"/>
              <a:t> Reuters utilizando o método Doc2vec:</a:t>
            </a:r>
          </a:p>
        </p:txBody>
      </p:sp>
      <p:sp>
        <p:nvSpPr>
          <p:cNvPr id="3" name="Rectangle 2"/>
          <p:cNvSpPr/>
          <p:nvPr/>
        </p:nvSpPr>
        <p:spPr>
          <a:xfrm>
            <a:off x="577516" y="88812"/>
            <a:ext cx="7485605" cy="600164"/>
          </a:xfrm>
          <a:prstGeom prst="rect">
            <a:avLst/>
          </a:prstGeom>
        </p:spPr>
        <p:txBody>
          <a:bodyPr wrap="square">
            <a:spAutoFit/>
          </a:bodyPr>
          <a:lstStyle/>
          <a:p>
            <a:r>
              <a:rPr lang="pt-BR" sz="1500" dirty="0">
                <a:solidFill>
                  <a:schemeClr val="bg1">
                    <a:lumMod val="95000"/>
                  </a:schemeClr>
                </a:solidFill>
              </a:rPr>
              <a:t>Um estudo comparativo entre bag-</a:t>
            </a:r>
            <a:r>
              <a:rPr lang="pt-BR" sz="1500" dirty="0" err="1">
                <a:solidFill>
                  <a:schemeClr val="bg1">
                    <a:lumMod val="95000"/>
                  </a:schemeClr>
                </a:solidFill>
              </a:rPr>
              <a:t>of</a:t>
            </a:r>
            <a:r>
              <a:rPr lang="pt-BR" sz="1500" dirty="0">
                <a:solidFill>
                  <a:schemeClr val="bg1">
                    <a:lumMod val="95000"/>
                  </a:schemeClr>
                </a:solidFill>
              </a:rPr>
              <a:t>-</a:t>
            </a:r>
            <a:r>
              <a:rPr lang="pt-BR" sz="1500" dirty="0" err="1">
                <a:solidFill>
                  <a:schemeClr val="bg1">
                    <a:lumMod val="95000"/>
                  </a:schemeClr>
                </a:solidFill>
              </a:rPr>
              <a:t>words</a:t>
            </a:r>
            <a:r>
              <a:rPr lang="pt-BR" sz="1500" dirty="0">
                <a:solidFill>
                  <a:schemeClr val="bg1">
                    <a:lumMod val="95000"/>
                  </a:schemeClr>
                </a:solidFill>
              </a:rPr>
              <a:t> e </a:t>
            </a:r>
            <a:r>
              <a:rPr lang="pt-BR" sz="1500" dirty="0" err="1">
                <a:solidFill>
                  <a:schemeClr val="bg1">
                    <a:lumMod val="95000"/>
                  </a:schemeClr>
                </a:solidFill>
              </a:rPr>
              <a:t>word</a:t>
            </a:r>
            <a:r>
              <a:rPr lang="pt-BR" sz="1500" dirty="0">
                <a:solidFill>
                  <a:schemeClr val="bg1">
                    <a:lumMod val="95000"/>
                  </a:schemeClr>
                </a:solidFill>
              </a:rPr>
              <a:t> </a:t>
            </a:r>
            <a:r>
              <a:rPr lang="pt-BR" sz="1500" dirty="0" err="1">
                <a:solidFill>
                  <a:schemeClr val="bg1">
                    <a:lumMod val="95000"/>
                  </a:schemeClr>
                </a:solidFill>
              </a:rPr>
              <a:t>embedding</a:t>
            </a:r>
            <a:r>
              <a:rPr lang="pt-BR" sz="1500" dirty="0">
                <a:solidFill>
                  <a:schemeClr val="bg1">
                    <a:lumMod val="95000"/>
                  </a:schemeClr>
                </a:solidFill>
              </a:rPr>
              <a:t> na classificação de textos</a:t>
            </a:r>
            <a:br>
              <a:rPr lang="pt-BR" dirty="0">
                <a:solidFill>
                  <a:schemeClr val="bg1">
                    <a:lumMod val="95000"/>
                  </a:schemeClr>
                </a:solidFill>
              </a:rPr>
            </a:br>
            <a:endParaRPr lang="pt-BR" b="1" dirty="0">
              <a:solidFill>
                <a:schemeClr val="bg1">
                  <a:lumMod val="95000"/>
                </a:schemeClr>
              </a:solidFill>
            </a:endParaRPr>
          </a:p>
        </p:txBody>
      </p:sp>
      <p:pic>
        <p:nvPicPr>
          <p:cNvPr id="5" name="Imagem 4">
            <a:extLst>
              <a:ext uri="{FF2B5EF4-FFF2-40B4-BE49-F238E27FC236}">
                <a16:creationId xmlns:a16="http://schemas.microsoft.com/office/drawing/2014/main" id="{822B9E37-5B89-4FD0-83C3-9A6C6A651FC6}"/>
              </a:ext>
            </a:extLst>
          </p:cNvPr>
          <p:cNvPicPr>
            <a:picLocks noChangeAspect="1"/>
          </p:cNvPicPr>
          <p:nvPr/>
        </p:nvPicPr>
        <p:blipFill>
          <a:blip r:embed="rId5"/>
          <a:stretch>
            <a:fillRect/>
          </a:stretch>
        </p:blipFill>
        <p:spPr>
          <a:xfrm>
            <a:off x="310124" y="2495419"/>
            <a:ext cx="4932809" cy="1233202"/>
          </a:xfrm>
          <a:prstGeom prst="rect">
            <a:avLst/>
          </a:prstGeom>
        </p:spPr>
      </p:pic>
      <p:pic>
        <p:nvPicPr>
          <p:cNvPr id="6" name="Imagem 5">
            <a:extLst>
              <a:ext uri="{FF2B5EF4-FFF2-40B4-BE49-F238E27FC236}">
                <a16:creationId xmlns:a16="http://schemas.microsoft.com/office/drawing/2014/main" id="{BD44B04E-0333-4231-91C5-4DACCCD1345B}"/>
              </a:ext>
            </a:extLst>
          </p:cNvPr>
          <p:cNvPicPr>
            <a:picLocks noChangeAspect="1"/>
          </p:cNvPicPr>
          <p:nvPr/>
        </p:nvPicPr>
        <p:blipFill>
          <a:blip r:embed="rId6"/>
          <a:stretch>
            <a:fillRect/>
          </a:stretch>
        </p:blipFill>
        <p:spPr>
          <a:xfrm>
            <a:off x="1899774" y="4412202"/>
            <a:ext cx="5083993" cy="1191759"/>
          </a:xfrm>
          <a:prstGeom prst="rect">
            <a:avLst/>
          </a:prstGeom>
        </p:spPr>
      </p:pic>
      <p:pic>
        <p:nvPicPr>
          <p:cNvPr id="2050" name="Picture 2"/>
          <p:cNvPicPr>
            <a:picLocks noChangeAspect="1" noChangeArrowheads="1"/>
          </p:cNvPicPr>
          <p:nvPr/>
        </p:nvPicPr>
        <p:blipFill>
          <a:blip r:embed="rId7"/>
          <a:srcRect/>
          <a:stretch>
            <a:fillRect/>
          </a:stretch>
        </p:blipFill>
        <p:spPr bwMode="auto">
          <a:xfrm>
            <a:off x="5411749" y="2556641"/>
            <a:ext cx="3481923" cy="1043677"/>
          </a:xfrm>
          <a:prstGeom prst="rect">
            <a:avLst/>
          </a:prstGeom>
          <a:noFill/>
          <a:ln w="9525">
            <a:noFill/>
            <a:miter lim="800000"/>
            <a:headEnd/>
            <a:tailEnd/>
          </a:ln>
          <a:effectLst/>
        </p:spPr>
      </p:pic>
      <p:pic>
        <p:nvPicPr>
          <p:cNvPr id="9" name="Áudio 8">
            <a:hlinkClick r:id="" action="ppaction://media"/>
            <a:extLst>
              <a:ext uri="{FF2B5EF4-FFF2-40B4-BE49-F238E27FC236}">
                <a16:creationId xmlns:a16="http://schemas.microsoft.com/office/drawing/2014/main" id="{D82DCABB-132F-4AC5-BFB2-E8F08F99323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669906786"/>
      </p:ext>
    </p:extLst>
  </p:cSld>
  <p:clrMapOvr>
    <a:masterClrMapping/>
  </p:clrMapOvr>
  <p:transition spd="slow" advTm="383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7" y="1095035"/>
            <a:ext cx="8209469" cy="5693866"/>
          </a:xfrm>
          <a:prstGeom prst="rect">
            <a:avLst/>
          </a:prstGeom>
        </p:spPr>
        <p:txBody>
          <a:bodyPr wrap="square">
            <a:spAutoFit/>
          </a:bodyPr>
          <a:lstStyle/>
          <a:p>
            <a:pPr algn="just"/>
            <a:r>
              <a:rPr lang="pt-BR" sz="2400" b="1" dirty="0">
                <a:solidFill>
                  <a:srgbClr val="1E5A34"/>
                </a:solidFill>
              </a:rPr>
              <a:t>Resultados</a:t>
            </a:r>
            <a:endParaRPr lang="pt-BR" sz="2800" b="1" dirty="0">
              <a:solidFill>
                <a:srgbClr val="1E5A34"/>
              </a:solidFill>
            </a:endParaRPr>
          </a:p>
          <a:p>
            <a:pPr algn="just"/>
            <a:endParaRPr lang="pt-BR" sz="2800" b="1" dirty="0"/>
          </a:p>
          <a:p>
            <a:pPr algn="just">
              <a:buFont typeface="Arial" pitchFamily="34" charset="0"/>
              <a:buChar char="•"/>
            </a:pPr>
            <a:r>
              <a:rPr lang="pt-BR" sz="2400" dirty="0"/>
              <a:t> </a:t>
            </a:r>
            <a:r>
              <a:rPr lang="pt-BR" sz="2200" dirty="0"/>
              <a:t>No </a:t>
            </a:r>
            <a:r>
              <a:rPr lang="pt-BR" sz="2200" i="1" dirty="0" err="1"/>
              <a:t>dataset</a:t>
            </a:r>
            <a:r>
              <a:rPr lang="pt-BR" sz="2200" dirty="0"/>
              <a:t> Brown, o algoritmo </a:t>
            </a:r>
            <a:r>
              <a:rPr lang="pt-BR" sz="2200" dirty="0" err="1"/>
              <a:t>Naive</a:t>
            </a:r>
            <a:r>
              <a:rPr lang="pt-BR" sz="2200" dirty="0"/>
              <a:t> </a:t>
            </a:r>
            <a:r>
              <a:rPr lang="pt-BR" sz="2200" dirty="0" err="1"/>
              <a:t>Bayes</a:t>
            </a:r>
            <a:r>
              <a:rPr lang="pt-BR" sz="2200" dirty="0"/>
              <a:t> obteve os melhores resultados considerando todas as </a:t>
            </a:r>
            <a:r>
              <a:rPr lang="pt-BR" sz="2200" i="1" dirty="0" err="1"/>
              <a:t>features</a:t>
            </a:r>
            <a:r>
              <a:rPr lang="pt-BR" sz="2200" dirty="0"/>
              <a:t>. O melhor resultado geral, foi obtido pelo </a:t>
            </a:r>
            <a:r>
              <a:rPr lang="pt-BR" sz="2200" b="1" dirty="0"/>
              <a:t>descritor TF e classificador </a:t>
            </a:r>
            <a:r>
              <a:rPr lang="pt-BR" sz="2200" b="1" dirty="0" err="1"/>
              <a:t>Naive</a:t>
            </a:r>
            <a:r>
              <a:rPr lang="pt-BR" sz="2200" b="1" dirty="0"/>
              <a:t> </a:t>
            </a:r>
            <a:r>
              <a:rPr lang="pt-BR" sz="2200" b="1" dirty="0" err="1"/>
              <a:t>Bayes</a:t>
            </a:r>
            <a:r>
              <a:rPr lang="pt-BR" sz="2200" b="1" dirty="0"/>
              <a:t>, com acurácia de 0,52 e f1-score de 0,44</a:t>
            </a:r>
            <a:r>
              <a:rPr lang="pt-BR" sz="2200" dirty="0"/>
              <a:t>.</a:t>
            </a:r>
          </a:p>
          <a:p>
            <a:pPr algn="just">
              <a:buFont typeface="Arial" pitchFamily="34" charset="0"/>
              <a:buChar char="•"/>
            </a:pPr>
            <a:r>
              <a:rPr lang="pt-BR" sz="2200" dirty="0"/>
              <a:t> Esse </a:t>
            </a:r>
            <a:r>
              <a:rPr lang="pt-BR" sz="2200" dirty="0" err="1"/>
              <a:t>dataset</a:t>
            </a:r>
            <a:r>
              <a:rPr lang="pt-BR" sz="2200" dirty="0"/>
              <a:t> possuía 15 classes desbalanceadas.</a:t>
            </a:r>
          </a:p>
          <a:p>
            <a:pPr algn="just"/>
            <a:endParaRPr lang="pt-BR" sz="2200" dirty="0"/>
          </a:p>
          <a:p>
            <a:pPr algn="just">
              <a:buFont typeface="Arial" pitchFamily="34" charset="0"/>
              <a:buChar char="•"/>
            </a:pPr>
            <a:r>
              <a:rPr lang="pt-BR" sz="2200" dirty="0"/>
              <a:t> No </a:t>
            </a:r>
            <a:r>
              <a:rPr lang="pt-BR" sz="2200" i="1" dirty="0" err="1"/>
              <a:t>dataset</a:t>
            </a:r>
            <a:r>
              <a:rPr lang="pt-BR" sz="2200" dirty="0"/>
              <a:t> Reuters, o método Doc2vec trouxe um pequeno ganho de </a:t>
            </a:r>
            <a:r>
              <a:rPr lang="pt-BR" sz="2200" dirty="0" err="1"/>
              <a:t>acurácia</a:t>
            </a:r>
            <a:r>
              <a:rPr lang="pt-BR" sz="2200" dirty="0"/>
              <a:t>, no geral o método MLP obteve os melhores resultados. O KNN se destacou com o Word2vec.</a:t>
            </a:r>
          </a:p>
          <a:p>
            <a:pPr algn="just">
              <a:buFont typeface="Arial" pitchFamily="34" charset="0"/>
              <a:buChar char="•"/>
            </a:pPr>
            <a:r>
              <a:rPr lang="pt-BR" sz="2200" dirty="0"/>
              <a:t> </a:t>
            </a:r>
            <a:r>
              <a:rPr lang="pt-BR" sz="2200" b="1" dirty="0"/>
              <a:t>O melhor resultado geral, foi obtido pelo descritor Word2vec e classificador KNN, com </a:t>
            </a:r>
            <a:r>
              <a:rPr lang="pt-BR" sz="2200" b="1" dirty="0" err="1"/>
              <a:t>acurácia</a:t>
            </a:r>
            <a:r>
              <a:rPr lang="pt-BR" sz="2200" b="1" dirty="0"/>
              <a:t> de 0,80 e f1-</a:t>
            </a:r>
            <a:r>
              <a:rPr lang="pt-BR" sz="2200" b="1" dirty="0" err="1"/>
              <a:t>score</a:t>
            </a:r>
            <a:r>
              <a:rPr lang="pt-BR" sz="2200" b="1" dirty="0"/>
              <a:t> de 0,33</a:t>
            </a:r>
            <a:r>
              <a:rPr lang="pt-BR" sz="2200" dirty="0"/>
              <a:t>.</a:t>
            </a:r>
          </a:p>
          <a:p>
            <a:pPr algn="just">
              <a:buFont typeface="Arial" pitchFamily="34" charset="0"/>
              <a:buChar char="•"/>
            </a:pPr>
            <a:r>
              <a:rPr lang="pt-BR" sz="2200" dirty="0"/>
              <a:t> Esse </a:t>
            </a:r>
            <a:r>
              <a:rPr lang="pt-BR" sz="2200" i="1" dirty="0" err="1"/>
              <a:t>dataset</a:t>
            </a:r>
            <a:r>
              <a:rPr lang="pt-BR" sz="2200" dirty="0"/>
              <a:t> era mais desafiante pois possuía uma quantidade maior de classes desbalanceadas (45). </a:t>
            </a:r>
          </a:p>
          <a:p>
            <a:pPr algn="just">
              <a:buFont typeface="Arial" pitchFamily="34" charset="0"/>
              <a:buChar char="•"/>
            </a:pPr>
            <a:endParaRPr lang="pt-BR" sz="2400" dirty="0"/>
          </a:p>
        </p:txBody>
      </p:sp>
      <p:sp>
        <p:nvSpPr>
          <p:cNvPr id="3" name="Rectangle 2"/>
          <p:cNvSpPr/>
          <p:nvPr/>
        </p:nvSpPr>
        <p:spPr>
          <a:xfrm>
            <a:off x="577516" y="88812"/>
            <a:ext cx="7485605" cy="600164"/>
          </a:xfrm>
          <a:prstGeom prst="rect">
            <a:avLst/>
          </a:prstGeom>
        </p:spPr>
        <p:txBody>
          <a:bodyPr wrap="square">
            <a:spAutoFit/>
          </a:bodyPr>
          <a:lstStyle/>
          <a:p>
            <a:r>
              <a:rPr lang="pt-BR" sz="1500" dirty="0">
                <a:solidFill>
                  <a:schemeClr val="bg1">
                    <a:lumMod val="95000"/>
                  </a:schemeClr>
                </a:solidFill>
              </a:rPr>
              <a:t>Um estudo comparativo entre bag-</a:t>
            </a:r>
            <a:r>
              <a:rPr lang="pt-BR" sz="1500" dirty="0" err="1">
                <a:solidFill>
                  <a:schemeClr val="bg1">
                    <a:lumMod val="95000"/>
                  </a:schemeClr>
                </a:solidFill>
              </a:rPr>
              <a:t>of</a:t>
            </a:r>
            <a:r>
              <a:rPr lang="pt-BR" sz="1500" dirty="0">
                <a:solidFill>
                  <a:schemeClr val="bg1">
                    <a:lumMod val="95000"/>
                  </a:schemeClr>
                </a:solidFill>
              </a:rPr>
              <a:t>-</a:t>
            </a:r>
            <a:r>
              <a:rPr lang="pt-BR" sz="1500" dirty="0" err="1">
                <a:solidFill>
                  <a:schemeClr val="bg1">
                    <a:lumMod val="95000"/>
                  </a:schemeClr>
                </a:solidFill>
              </a:rPr>
              <a:t>words</a:t>
            </a:r>
            <a:r>
              <a:rPr lang="pt-BR" sz="1500" dirty="0">
                <a:solidFill>
                  <a:schemeClr val="bg1">
                    <a:lumMod val="95000"/>
                  </a:schemeClr>
                </a:solidFill>
              </a:rPr>
              <a:t> e </a:t>
            </a:r>
            <a:r>
              <a:rPr lang="pt-BR" sz="1500" dirty="0" err="1">
                <a:solidFill>
                  <a:schemeClr val="bg1">
                    <a:lumMod val="95000"/>
                  </a:schemeClr>
                </a:solidFill>
              </a:rPr>
              <a:t>word</a:t>
            </a:r>
            <a:r>
              <a:rPr lang="pt-BR" sz="1500" dirty="0">
                <a:solidFill>
                  <a:schemeClr val="bg1">
                    <a:lumMod val="95000"/>
                  </a:schemeClr>
                </a:solidFill>
              </a:rPr>
              <a:t> </a:t>
            </a:r>
            <a:r>
              <a:rPr lang="pt-BR" sz="1500" dirty="0" err="1">
                <a:solidFill>
                  <a:schemeClr val="bg1">
                    <a:lumMod val="95000"/>
                  </a:schemeClr>
                </a:solidFill>
              </a:rPr>
              <a:t>embedding</a:t>
            </a:r>
            <a:r>
              <a:rPr lang="pt-BR" sz="1500" dirty="0">
                <a:solidFill>
                  <a:schemeClr val="bg1">
                    <a:lumMod val="95000"/>
                  </a:schemeClr>
                </a:solidFill>
              </a:rPr>
              <a:t> na classificação de textos</a:t>
            </a:r>
            <a:br>
              <a:rPr lang="pt-BR" dirty="0">
                <a:solidFill>
                  <a:schemeClr val="bg1">
                    <a:lumMod val="95000"/>
                  </a:schemeClr>
                </a:solidFill>
              </a:rPr>
            </a:br>
            <a:endParaRPr lang="pt-BR" b="1" dirty="0">
              <a:solidFill>
                <a:schemeClr val="bg1">
                  <a:lumMod val="95000"/>
                </a:schemeClr>
              </a:solidFill>
            </a:endParaRPr>
          </a:p>
        </p:txBody>
      </p:sp>
      <p:pic>
        <p:nvPicPr>
          <p:cNvPr id="11" name="Áudio 10">
            <a:hlinkClick r:id="" action="ppaction://media"/>
            <a:extLst>
              <a:ext uri="{FF2B5EF4-FFF2-40B4-BE49-F238E27FC236}">
                <a16:creationId xmlns:a16="http://schemas.microsoft.com/office/drawing/2014/main" id="{E8514715-61CF-4DAB-BF2E-49F8C42A70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308138065"/>
      </p:ext>
    </p:extLst>
  </p:cSld>
  <p:clrMapOvr>
    <a:masterClrMapping/>
  </p:clrMapOvr>
  <p:transition spd="slow" advTm="354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7" y="1095035"/>
            <a:ext cx="8209469" cy="3785652"/>
          </a:xfrm>
          <a:prstGeom prst="rect">
            <a:avLst/>
          </a:prstGeom>
        </p:spPr>
        <p:txBody>
          <a:bodyPr wrap="square">
            <a:spAutoFit/>
          </a:bodyPr>
          <a:lstStyle/>
          <a:p>
            <a:pPr algn="just"/>
            <a:r>
              <a:rPr lang="pt-BR" sz="2400" b="1" dirty="0">
                <a:solidFill>
                  <a:srgbClr val="1E5A34"/>
                </a:solidFill>
              </a:rPr>
              <a:t>Referências</a:t>
            </a:r>
          </a:p>
          <a:p>
            <a:pPr algn="just"/>
            <a:endParaRPr lang="pt-BR" sz="2400" b="1" dirty="0">
              <a:solidFill>
                <a:srgbClr val="1E5A34"/>
              </a:solidFill>
            </a:endParaRPr>
          </a:p>
          <a:p>
            <a:pPr algn="just"/>
            <a:r>
              <a:rPr lang="pt-BR" sz="2400" dirty="0"/>
              <a:t>Russel, S.; </a:t>
            </a:r>
            <a:r>
              <a:rPr lang="pt-BR" sz="2400" dirty="0" err="1"/>
              <a:t>Norvig</a:t>
            </a:r>
            <a:r>
              <a:rPr lang="pt-BR" sz="2400" dirty="0"/>
              <a:t>, P. Inteligência Artificial. Tradução de Regina Célia </a:t>
            </a:r>
            <a:r>
              <a:rPr lang="pt-BR" sz="2400" dirty="0" err="1"/>
              <a:t>Simille</a:t>
            </a:r>
            <a:r>
              <a:rPr lang="pt-BR" sz="2400" dirty="0"/>
              <a:t> de Macedo. 3a ed. Rio de Janeiro: </a:t>
            </a:r>
            <a:r>
              <a:rPr lang="pt-BR" sz="2400" dirty="0" err="1"/>
              <a:t>Elsevier</a:t>
            </a:r>
            <a:r>
              <a:rPr lang="pt-BR" sz="2400" dirty="0"/>
              <a:t>, 2013.</a:t>
            </a:r>
          </a:p>
          <a:p>
            <a:pPr algn="just"/>
            <a:endParaRPr lang="pt-BR" sz="2400" dirty="0"/>
          </a:p>
          <a:p>
            <a:pPr algn="just"/>
            <a:r>
              <a:rPr lang="pt-BR" sz="2400" dirty="0"/>
              <a:t>Mitchell, T. M. Machine </a:t>
            </a:r>
            <a:r>
              <a:rPr lang="pt-BR" sz="2400" dirty="0" err="1"/>
              <a:t>Learning</a:t>
            </a:r>
            <a:r>
              <a:rPr lang="pt-BR" sz="2400" dirty="0"/>
              <a:t>: </a:t>
            </a:r>
            <a:r>
              <a:rPr lang="pt-BR" sz="2400" dirty="0" err="1"/>
              <a:t>Portland</a:t>
            </a:r>
            <a:r>
              <a:rPr lang="pt-BR" sz="2400" dirty="0"/>
              <a:t>: Book </a:t>
            </a:r>
            <a:r>
              <a:rPr lang="pt-BR" sz="2400" dirty="0" err="1"/>
              <a:t>News</a:t>
            </a:r>
            <a:r>
              <a:rPr lang="pt-BR" sz="2400" dirty="0"/>
              <a:t>, 1997.</a:t>
            </a:r>
          </a:p>
          <a:p>
            <a:pPr algn="just"/>
            <a:endParaRPr lang="pt-BR" sz="2400" b="1" dirty="0">
              <a:solidFill>
                <a:srgbClr val="1E5A34"/>
              </a:solidFill>
            </a:endParaRPr>
          </a:p>
          <a:p>
            <a:pPr algn="just"/>
            <a:r>
              <a:rPr lang="en-US" sz="2400" dirty="0"/>
              <a:t>Tomas </a:t>
            </a:r>
            <a:r>
              <a:rPr lang="en-US" sz="2400" dirty="0" err="1"/>
              <a:t>Mikolov</a:t>
            </a:r>
            <a:r>
              <a:rPr lang="en-US" sz="2400" dirty="0"/>
              <a:t>, </a:t>
            </a:r>
            <a:r>
              <a:rPr lang="en-US" sz="2400" dirty="0" err="1"/>
              <a:t>Quoc</a:t>
            </a:r>
            <a:r>
              <a:rPr lang="en-US" sz="2400" dirty="0"/>
              <a:t> V. Le, and </a:t>
            </a:r>
            <a:r>
              <a:rPr lang="en-US" sz="2400" dirty="0" err="1"/>
              <a:t>Ilya</a:t>
            </a:r>
            <a:r>
              <a:rPr lang="en-US" sz="2400" dirty="0"/>
              <a:t> </a:t>
            </a:r>
            <a:r>
              <a:rPr lang="en-US" sz="2400" dirty="0" err="1"/>
              <a:t>Sutskever</a:t>
            </a:r>
            <a:r>
              <a:rPr lang="en-US" sz="2400" dirty="0"/>
              <a:t>. Exploiting similarities among languages for machine translation </a:t>
            </a:r>
            <a:r>
              <a:rPr lang="en-US" sz="2400" dirty="0" err="1"/>
              <a:t>arXiv</a:t>
            </a:r>
            <a:r>
              <a:rPr lang="en-US" sz="2400" dirty="0"/>
              <a:t> preprint arXiv:1309.4168, 2013</a:t>
            </a:r>
            <a:endParaRPr lang="pt-BR" sz="2400" b="1" dirty="0">
              <a:solidFill>
                <a:srgbClr val="1E5A34"/>
              </a:solidFill>
            </a:endParaRPr>
          </a:p>
        </p:txBody>
      </p:sp>
      <p:sp>
        <p:nvSpPr>
          <p:cNvPr id="3" name="Rectangle 2"/>
          <p:cNvSpPr/>
          <p:nvPr/>
        </p:nvSpPr>
        <p:spPr>
          <a:xfrm>
            <a:off x="577516" y="88812"/>
            <a:ext cx="7485605" cy="600164"/>
          </a:xfrm>
          <a:prstGeom prst="rect">
            <a:avLst/>
          </a:prstGeom>
        </p:spPr>
        <p:txBody>
          <a:bodyPr wrap="square">
            <a:spAutoFit/>
          </a:bodyPr>
          <a:lstStyle/>
          <a:p>
            <a:r>
              <a:rPr lang="pt-BR" sz="1500" dirty="0">
                <a:solidFill>
                  <a:schemeClr val="bg1">
                    <a:lumMod val="95000"/>
                  </a:schemeClr>
                </a:solidFill>
              </a:rPr>
              <a:t>Um estudo comparativo entre bag-</a:t>
            </a:r>
            <a:r>
              <a:rPr lang="pt-BR" sz="1500" dirty="0" err="1">
                <a:solidFill>
                  <a:schemeClr val="bg1">
                    <a:lumMod val="95000"/>
                  </a:schemeClr>
                </a:solidFill>
              </a:rPr>
              <a:t>of</a:t>
            </a:r>
            <a:r>
              <a:rPr lang="pt-BR" sz="1500" dirty="0">
                <a:solidFill>
                  <a:schemeClr val="bg1">
                    <a:lumMod val="95000"/>
                  </a:schemeClr>
                </a:solidFill>
              </a:rPr>
              <a:t>-</a:t>
            </a:r>
            <a:r>
              <a:rPr lang="pt-BR" sz="1500" dirty="0" err="1">
                <a:solidFill>
                  <a:schemeClr val="bg1">
                    <a:lumMod val="95000"/>
                  </a:schemeClr>
                </a:solidFill>
              </a:rPr>
              <a:t>words</a:t>
            </a:r>
            <a:r>
              <a:rPr lang="pt-BR" sz="1500" dirty="0">
                <a:solidFill>
                  <a:schemeClr val="bg1">
                    <a:lumMod val="95000"/>
                  </a:schemeClr>
                </a:solidFill>
              </a:rPr>
              <a:t> e </a:t>
            </a:r>
            <a:r>
              <a:rPr lang="pt-BR" sz="1500" dirty="0" err="1">
                <a:solidFill>
                  <a:schemeClr val="bg1">
                    <a:lumMod val="95000"/>
                  </a:schemeClr>
                </a:solidFill>
              </a:rPr>
              <a:t>word</a:t>
            </a:r>
            <a:r>
              <a:rPr lang="pt-BR" sz="1500" dirty="0">
                <a:solidFill>
                  <a:schemeClr val="bg1">
                    <a:lumMod val="95000"/>
                  </a:schemeClr>
                </a:solidFill>
              </a:rPr>
              <a:t> </a:t>
            </a:r>
            <a:r>
              <a:rPr lang="pt-BR" sz="1500" dirty="0" err="1">
                <a:solidFill>
                  <a:schemeClr val="bg1">
                    <a:lumMod val="95000"/>
                  </a:schemeClr>
                </a:solidFill>
              </a:rPr>
              <a:t>embedding</a:t>
            </a:r>
            <a:r>
              <a:rPr lang="pt-BR" sz="1500" dirty="0">
                <a:solidFill>
                  <a:schemeClr val="bg1">
                    <a:lumMod val="95000"/>
                  </a:schemeClr>
                </a:solidFill>
              </a:rPr>
              <a:t> na classificação de textos</a:t>
            </a:r>
            <a:br>
              <a:rPr lang="pt-BR" dirty="0">
                <a:solidFill>
                  <a:schemeClr val="bg1">
                    <a:lumMod val="95000"/>
                  </a:schemeClr>
                </a:solidFill>
              </a:rPr>
            </a:br>
            <a:endParaRPr lang="pt-BR" b="1" dirty="0">
              <a:solidFill>
                <a:schemeClr val="bg1">
                  <a:lumMod val="95000"/>
                </a:schemeClr>
              </a:solidFill>
            </a:endParaRPr>
          </a:p>
        </p:txBody>
      </p:sp>
      <p:pic>
        <p:nvPicPr>
          <p:cNvPr id="6" name="Áudio 5">
            <a:hlinkClick r:id="" action="ppaction://media"/>
            <a:extLst>
              <a:ext uri="{FF2B5EF4-FFF2-40B4-BE49-F238E27FC236}">
                <a16:creationId xmlns:a16="http://schemas.microsoft.com/office/drawing/2014/main" id="{8E949DDB-D025-4EC8-8821-5A8C703D03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308138065"/>
      </p:ext>
    </p:extLst>
  </p:cSld>
  <p:clrMapOvr>
    <a:masterClrMapping/>
  </p:clrMapOvr>
  <p:transition spd="slow" advTm="362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7" y="1095035"/>
            <a:ext cx="8209469" cy="1261884"/>
          </a:xfrm>
          <a:prstGeom prst="rect">
            <a:avLst/>
          </a:prstGeom>
        </p:spPr>
        <p:txBody>
          <a:bodyPr wrap="square">
            <a:spAutoFit/>
          </a:bodyPr>
          <a:lstStyle/>
          <a:p>
            <a:pPr algn="ctr"/>
            <a:r>
              <a:rPr lang="pt-BR" sz="2800" b="1" dirty="0">
                <a:solidFill>
                  <a:srgbClr val="1E5A34"/>
                </a:solidFill>
              </a:rPr>
              <a:t>Agradecimentos</a:t>
            </a:r>
          </a:p>
          <a:p>
            <a:pPr algn="ctr"/>
            <a:endParaRPr lang="pt-BR" sz="2400" dirty="0"/>
          </a:p>
          <a:p>
            <a:pPr algn="ctr"/>
            <a:r>
              <a:rPr lang="pt-BR" sz="2400" dirty="0"/>
              <a:t>Obrigado pela atenção!</a:t>
            </a:r>
          </a:p>
        </p:txBody>
      </p:sp>
      <p:pic>
        <p:nvPicPr>
          <p:cNvPr id="6146" name="Picture 2" descr="Manual da Marca Unifesp - Comunicação"/>
          <p:cNvPicPr>
            <a:picLocks noChangeAspect="1" noChangeArrowheads="1"/>
          </p:cNvPicPr>
          <p:nvPr/>
        </p:nvPicPr>
        <p:blipFill>
          <a:blip r:embed="rId5"/>
          <a:srcRect/>
          <a:stretch>
            <a:fillRect/>
          </a:stretch>
        </p:blipFill>
        <p:spPr bwMode="auto">
          <a:xfrm>
            <a:off x="1170506" y="3305907"/>
            <a:ext cx="3059178" cy="1845067"/>
          </a:xfrm>
          <a:prstGeom prst="rect">
            <a:avLst/>
          </a:prstGeom>
          <a:noFill/>
        </p:spPr>
      </p:pic>
      <p:pic>
        <p:nvPicPr>
          <p:cNvPr id="6148" name="Picture 4" descr="CNPq Logo - PNG e Vetor - Download de Logo"/>
          <p:cNvPicPr>
            <a:picLocks noChangeAspect="1" noChangeArrowheads="1"/>
          </p:cNvPicPr>
          <p:nvPr/>
        </p:nvPicPr>
        <p:blipFill>
          <a:blip r:embed="rId6"/>
          <a:srcRect/>
          <a:stretch>
            <a:fillRect/>
          </a:stretch>
        </p:blipFill>
        <p:spPr bwMode="auto">
          <a:xfrm>
            <a:off x="5023466" y="3474720"/>
            <a:ext cx="2968062" cy="1335985"/>
          </a:xfrm>
          <a:prstGeom prst="rect">
            <a:avLst/>
          </a:prstGeom>
          <a:noFill/>
        </p:spPr>
      </p:pic>
      <p:pic>
        <p:nvPicPr>
          <p:cNvPr id="6" name="Áudio 5">
            <a:hlinkClick r:id="" action="ppaction://media"/>
            <a:extLst>
              <a:ext uri="{FF2B5EF4-FFF2-40B4-BE49-F238E27FC236}">
                <a16:creationId xmlns:a16="http://schemas.microsoft.com/office/drawing/2014/main" id="{D3B357A5-93F1-4234-81BB-189C9E748B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853719235"/>
      </p:ext>
    </p:extLst>
  </p:cSld>
  <p:clrMapOvr>
    <a:masterClrMapping/>
  </p:clrMapOvr>
  <p:transition spd="slow" advTm="710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7" y="1095035"/>
            <a:ext cx="8209469" cy="892552"/>
          </a:xfrm>
          <a:prstGeom prst="rect">
            <a:avLst/>
          </a:prstGeom>
        </p:spPr>
        <p:txBody>
          <a:bodyPr wrap="square">
            <a:spAutoFit/>
          </a:bodyPr>
          <a:lstStyle/>
          <a:p>
            <a:pPr algn="ctr"/>
            <a:r>
              <a:rPr lang="pt-BR" sz="2800" b="1" dirty="0">
                <a:solidFill>
                  <a:srgbClr val="1E5A34"/>
                </a:solidFill>
              </a:rPr>
              <a:t>Dúvidas</a:t>
            </a:r>
          </a:p>
          <a:p>
            <a:pPr algn="ctr"/>
            <a:endParaRPr lang="pt-BR" sz="2400" dirty="0"/>
          </a:p>
        </p:txBody>
      </p:sp>
      <p:pic>
        <p:nvPicPr>
          <p:cNvPr id="5" name="Imagem 4" descr="fotoLilian.gif"/>
          <p:cNvPicPr>
            <a:picLocks noChangeAspect="1"/>
          </p:cNvPicPr>
          <p:nvPr/>
        </p:nvPicPr>
        <p:blipFill>
          <a:blip r:embed="rId5"/>
          <a:stretch>
            <a:fillRect/>
          </a:stretch>
        </p:blipFill>
        <p:spPr>
          <a:xfrm>
            <a:off x="5449339" y="1987587"/>
            <a:ext cx="2074523" cy="2862775"/>
          </a:xfrm>
          <a:prstGeom prst="rect">
            <a:avLst/>
          </a:prstGeom>
        </p:spPr>
      </p:pic>
      <p:sp>
        <p:nvSpPr>
          <p:cNvPr id="6" name="CaixaDeTexto 5"/>
          <p:cNvSpPr txBox="1"/>
          <p:nvPr/>
        </p:nvSpPr>
        <p:spPr>
          <a:xfrm>
            <a:off x="5495743" y="5062583"/>
            <a:ext cx="2028119" cy="369332"/>
          </a:xfrm>
          <a:prstGeom prst="rect">
            <a:avLst/>
          </a:prstGeom>
          <a:noFill/>
        </p:spPr>
        <p:txBody>
          <a:bodyPr wrap="none" rtlCol="0">
            <a:spAutoFit/>
          </a:bodyPr>
          <a:lstStyle/>
          <a:p>
            <a:r>
              <a:rPr lang="pt-BR" dirty="0"/>
              <a:t>lberton@unifesp.br</a:t>
            </a:r>
          </a:p>
        </p:txBody>
      </p:sp>
      <p:pic>
        <p:nvPicPr>
          <p:cNvPr id="55298" name="Picture 2" descr="A imagem pode conter: Celso Gabriel, sorrindo"/>
          <p:cNvPicPr>
            <a:picLocks noChangeAspect="1" noChangeArrowheads="1"/>
          </p:cNvPicPr>
          <p:nvPr/>
        </p:nvPicPr>
        <p:blipFill>
          <a:blip r:embed="rId6"/>
          <a:srcRect/>
          <a:stretch>
            <a:fillRect/>
          </a:stretch>
        </p:blipFill>
        <p:spPr bwMode="auto">
          <a:xfrm>
            <a:off x="1680797" y="2167474"/>
            <a:ext cx="2682887" cy="2682888"/>
          </a:xfrm>
          <a:prstGeom prst="rect">
            <a:avLst/>
          </a:prstGeom>
          <a:noFill/>
        </p:spPr>
      </p:pic>
      <p:sp>
        <p:nvSpPr>
          <p:cNvPr id="8" name="Retângulo 7"/>
          <p:cNvSpPr/>
          <p:nvPr/>
        </p:nvSpPr>
        <p:spPr>
          <a:xfrm>
            <a:off x="1666729" y="4976393"/>
            <a:ext cx="2982420" cy="369332"/>
          </a:xfrm>
          <a:prstGeom prst="rect">
            <a:avLst/>
          </a:prstGeom>
        </p:spPr>
        <p:txBody>
          <a:bodyPr wrap="none">
            <a:spAutoFit/>
          </a:bodyPr>
          <a:lstStyle/>
          <a:p>
            <a:r>
              <a:rPr lang="pt-BR" dirty="0"/>
              <a:t>c.gabriel.vieira@hotmail.com </a:t>
            </a:r>
          </a:p>
        </p:txBody>
      </p:sp>
      <p:pic>
        <p:nvPicPr>
          <p:cNvPr id="11" name="Áudio 10">
            <a:hlinkClick r:id="" action="ppaction://media"/>
            <a:extLst>
              <a:ext uri="{FF2B5EF4-FFF2-40B4-BE49-F238E27FC236}">
                <a16:creationId xmlns:a16="http://schemas.microsoft.com/office/drawing/2014/main" id="{1CC93840-54A6-4D64-8AB1-5F54A0A9418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853719235"/>
      </p:ext>
    </p:extLst>
  </p:cSld>
  <p:clrMapOvr>
    <a:masterClrMapping/>
  </p:clrMapOvr>
  <p:transition spd="slow" advTm="614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7" y="1095035"/>
            <a:ext cx="8209469" cy="3477875"/>
          </a:xfrm>
          <a:prstGeom prst="rect">
            <a:avLst/>
          </a:prstGeom>
        </p:spPr>
        <p:txBody>
          <a:bodyPr wrap="square">
            <a:spAutoFit/>
          </a:bodyPr>
          <a:lstStyle/>
          <a:p>
            <a:pPr algn="just"/>
            <a:r>
              <a:rPr lang="pt-BR" sz="2400" b="1" dirty="0">
                <a:solidFill>
                  <a:srgbClr val="1E5A34"/>
                </a:solidFill>
              </a:rPr>
              <a:t>Inteligência artificial</a:t>
            </a:r>
            <a:endParaRPr lang="pt-BR" sz="2800" b="1" dirty="0">
              <a:solidFill>
                <a:srgbClr val="1E5A34"/>
              </a:solidFill>
            </a:endParaRPr>
          </a:p>
          <a:p>
            <a:pPr algn="just"/>
            <a:endParaRPr lang="pt-BR" sz="2800" b="1" dirty="0"/>
          </a:p>
          <a:p>
            <a:pPr algn="just">
              <a:buFont typeface="Arial" pitchFamily="34" charset="0"/>
              <a:buChar char="•"/>
            </a:pPr>
            <a:r>
              <a:rPr lang="pt-BR" sz="2400" dirty="0"/>
              <a:t> A Inteligência Artificial (IA) é uma área da ciência da computação que busca a automação do comportamento inteligente. </a:t>
            </a:r>
          </a:p>
          <a:p>
            <a:pPr algn="just">
              <a:buFont typeface="Arial" pitchFamily="34" charset="0"/>
              <a:buChar char="•"/>
            </a:pPr>
            <a:endParaRPr lang="pt-BR" sz="2400" dirty="0"/>
          </a:p>
          <a:p>
            <a:pPr algn="just">
              <a:buFont typeface="Arial" pitchFamily="34" charset="0"/>
              <a:buChar char="•"/>
            </a:pPr>
            <a:r>
              <a:rPr lang="pt-BR" sz="2400" dirty="0"/>
              <a:t> Se divide em várias outras sub-áreas, dentre elas o </a:t>
            </a:r>
            <a:r>
              <a:rPr lang="pt-BR" sz="2400" u="sng" dirty="0"/>
              <a:t>Processamento de Linguagem Natural </a:t>
            </a:r>
            <a:r>
              <a:rPr lang="pt-BR" sz="2400" dirty="0"/>
              <a:t>(PLN) e o </a:t>
            </a:r>
            <a:r>
              <a:rPr lang="pt-BR" sz="2400" u="sng" dirty="0"/>
              <a:t>Aprendizado de Máquina</a:t>
            </a:r>
            <a:r>
              <a:rPr lang="pt-BR" sz="2400" dirty="0"/>
              <a:t> (AM).  </a:t>
            </a:r>
          </a:p>
        </p:txBody>
      </p:sp>
      <p:sp>
        <p:nvSpPr>
          <p:cNvPr id="3" name="Rectangle 2"/>
          <p:cNvSpPr/>
          <p:nvPr/>
        </p:nvSpPr>
        <p:spPr>
          <a:xfrm>
            <a:off x="577516" y="88812"/>
            <a:ext cx="7485605" cy="600164"/>
          </a:xfrm>
          <a:prstGeom prst="rect">
            <a:avLst/>
          </a:prstGeom>
        </p:spPr>
        <p:txBody>
          <a:bodyPr wrap="square">
            <a:spAutoFit/>
          </a:bodyPr>
          <a:lstStyle/>
          <a:p>
            <a:r>
              <a:rPr lang="pt-BR" sz="1500" dirty="0">
                <a:solidFill>
                  <a:schemeClr val="bg1">
                    <a:lumMod val="95000"/>
                  </a:schemeClr>
                </a:solidFill>
              </a:rPr>
              <a:t>Um estudo comparativo entre bag-</a:t>
            </a:r>
            <a:r>
              <a:rPr lang="pt-BR" sz="1500" dirty="0" err="1">
                <a:solidFill>
                  <a:schemeClr val="bg1">
                    <a:lumMod val="95000"/>
                  </a:schemeClr>
                </a:solidFill>
              </a:rPr>
              <a:t>of</a:t>
            </a:r>
            <a:r>
              <a:rPr lang="pt-BR" sz="1500" dirty="0">
                <a:solidFill>
                  <a:schemeClr val="bg1">
                    <a:lumMod val="95000"/>
                  </a:schemeClr>
                </a:solidFill>
              </a:rPr>
              <a:t>-</a:t>
            </a:r>
            <a:r>
              <a:rPr lang="pt-BR" sz="1500" dirty="0" err="1">
                <a:solidFill>
                  <a:schemeClr val="bg1">
                    <a:lumMod val="95000"/>
                  </a:schemeClr>
                </a:solidFill>
              </a:rPr>
              <a:t>words</a:t>
            </a:r>
            <a:r>
              <a:rPr lang="pt-BR" sz="1500" dirty="0">
                <a:solidFill>
                  <a:schemeClr val="bg1">
                    <a:lumMod val="95000"/>
                  </a:schemeClr>
                </a:solidFill>
              </a:rPr>
              <a:t> e </a:t>
            </a:r>
            <a:r>
              <a:rPr lang="pt-BR" sz="1500" dirty="0" err="1">
                <a:solidFill>
                  <a:schemeClr val="bg1">
                    <a:lumMod val="95000"/>
                  </a:schemeClr>
                </a:solidFill>
              </a:rPr>
              <a:t>word</a:t>
            </a:r>
            <a:r>
              <a:rPr lang="pt-BR" sz="1500" dirty="0">
                <a:solidFill>
                  <a:schemeClr val="bg1">
                    <a:lumMod val="95000"/>
                  </a:schemeClr>
                </a:solidFill>
              </a:rPr>
              <a:t> </a:t>
            </a:r>
            <a:r>
              <a:rPr lang="pt-BR" sz="1500" dirty="0" err="1">
                <a:solidFill>
                  <a:schemeClr val="bg1">
                    <a:lumMod val="95000"/>
                  </a:schemeClr>
                </a:solidFill>
              </a:rPr>
              <a:t>embedding</a:t>
            </a:r>
            <a:r>
              <a:rPr lang="pt-BR" sz="1500" dirty="0">
                <a:solidFill>
                  <a:schemeClr val="bg1">
                    <a:lumMod val="95000"/>
                  </a:schemeClr>
                </a:solidFill>
              </a:rPr>
              <a:t> na classificação de textos</a:t>
            </a:r>
            <a:br>
              <a:rPr lang="pt-BR" dirty="0">
                <a:solidFill>
                  <a:schemeClr val="bg1">
                    <a:lumMod val="95000"/>
                  </a:schemeClr>
                </a:solidFill>
              </a:rPr>
            </a:br>
            <a:endParaRPr lang="pt-BR" b="1" dirty="0">
              <a:solidFill>
                <a:schemeClr val="bg1">
                  <a:lumMod val="95000"/>
                </a:schemeClr>
              </a:solidFill>
            </a:endParaRPr>
          </a:p>
        </p:txBody>
      </p:sp>
      <p:pic>
        <p:nvPicPr>
          <p:cNvPr id="6" name="Áudio 5">
            <a:hlinkClick r:id="" action="ppaction://media"/>
            <a:extLst>
              <a:ext uri="{FF2B5EF4-FFF2-40B4-BE49-F238E27FC236}">
                <a16:creationId xmlns:a16="http://schemas.microsoft.com/office/drawing/2014/main" id="{100D6477-668C-4E0B-AB5B-89DFAF4A6E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941308933"/>
      </p:ext>
    </p:extLst>
  </p:cSld>
  <p:clrMapOvr>
    <a:masterClrMapping/>
  </p:clrMapOvr>
  <p:transition spd="slow" advTm="2188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7" y="1095035"/>
            <a:ext cx="8209469" cy="4216539"/>
          </a:xfrm>
          <a:prstGeom prst="rect">
            <a:avLst/>
          </a:prstGeom>
        </p:spPr>
        <p:txBody>
          <a:bodyPr wrap="square">
            <a:spAutoFit/>
          </a:bodyPr>
          <a:lstStyle/>
          <a:p>
            <a:pPr algn="just"/>
            <a:r>
              <a:rPr lang="pt-BR" sz="2400" b="1" dirty="0">
                <a:solidFill>
                  <a:srgbClr val="1E5A34"/>
                </a:solidFill>
              </a:rPr>
              <a:t>Processamento de Linguagem Natural</a:t>
            </a:r>
            <a:endParaRPr lang="pt-BR" sz="2800" b="1" dirty="0">
              <a:solidFill>
                <a:srgbClr val="1E5A34"/>
              </a:solidFill>
            </a:endParaRPr>
          </a:p>
          <a:p>
            <a:pPr algn="just"/>
            <a:endParaRPr lang="pt-BR" sz="2800" b="1" dirty="0"/>
          </a:p>
          <a:p>
            <a:pPr algn="just">
              <a:buFont typeface="Arial" pitchFamily="34" charset="0"/>
              <a:buChar char="•"/>
            </a:pPr>
            <a:r>
              <a:rPr lang="pt-BR" sz="2400" dirty="0"/>
              <a:t> O Processamento de Linguagem Natural (PLN) busca fazer com que os computadores entendam as declarações ou palavras escritas em idiomas humanos. </a:t>
            </a:r>
          </a:p>
          <a:p>
            <a:pPr algn="just">
              <a:buFont typeface="Arial" pitchFamily="34" charset="0"/>
              <a:buChar char="•"/>
            </a:pPr>
            <a:endParaRPr lang="pt-BR" sz="2400" dirty="0"/>
          </a:p>
          <a:p>
            <a:pPr algn="just">
              <a:buFont typeface="Arial" pitchFamily="34" charset="0"/>
              <a:buChar char="•"/>
            </a:pPr>
            <a:r>
              <a:rPr lang="pt-BR" sz="2400" dirty="0"/>
              <a:t> Surgiu para facilitar o trabalho do usuário e satisfazer o desejo de se comunicar com o computador em linguagem natural.</a:t>
            </a:r>
          </a:p>
          <a:p>
            <a:pPr algn="just">
              <a:buFont typeface="Arial" pitchFamily="34" charset="0"/>
              <a:buChar char="•"/>
            </a:pPr>
            <a:endParaRPr lang="pt-BR" sz="2400" dirty="0"/>
          </a:p>
          <a:p>
            <a:pPr algn="just">
              <a:buFont typeface="Arial" pitchFamily="34" charset="0"/>
              <a:buChar char="•"/>
            </a:pPr>
            <a:r>
              <a:rPr lang="pt-BR" sz="2400" dirty="0"/>
              <a:t> É aplicada em diversas tarefas, como por exemplo </a:t>
            </a:r>
            <a:r>
              <a:rPr lang="pt-BR" sz="2400" b="1" dirty="0"/>
              <a:t>classificação de texto</a:t>
            </a:r>
            <a:r>
              <a:rPr lang="pt-BR" sz="2400" dirty="0"/>
              <a:t>, objeto de estudo desse trabalho.</a:t>
            </a:r>
          </a:p>
        </p:txBody>
      </p:sp>
      <p:sp>
        <p:nvSpPr>
          <p:cNvPr id="3" name="Rectangle 2"/>
          <p:cNvSpPr/>
          <p:nvPr/>
        </p:nvSpPr>
        <p:spPr>
          <a:xfrm>
            <a:off x="577516" y="88812"/>
            <a:ext cx="7485605" cy="600164"/>
          </a:xfrm>
          <a:prstGeom prst="rect">
            <a:avLst/>
          </a:prstGeom>
        </p:spPr>
        <p:txBody>
          <a:bodyPr wrap="square">
            <a:spAutoFit/>
          </a:bodyPr>
          <a:lstStyle/>
          <a:p>
            <a:r>
              <a:rPr lang="pt-BR" sz="1500" dirty="0">
                <a:solidFill>
                  <a:schemeClr val="bg1">
                    <a:lumMod val="95000"/>
                  </a:schemeClr>
                </a:solidFill>
              </a:rPr>
              <a:t>Um estudo comparativo entre bag-</a:t>
            </a:r>
            <a:r>
              <a:rPr lang="pt-BR" sz="1500" dirty="0" err="1">
                <a:solidFill>
                  <a:schemeClr val="bg1">
                    <a:lumMod val="95000"/>
                  </a:schemeClr>
                </a:solidFill>
              </a:rPr>
              <a:t>of</a:t>
            </a:r>
            <a:r>
              <a:rPr lang="pt-BR" sz="1500" dirty="0">
                <a:solidFill>
                  <a:schemeClr val="bg1">
                    <a:lumMod val="95000"/>
                  </a:schemeClr>
                </a:solidFill>
              </a:rPr>
              <a:t>-</a:t>
            </a:r>
            <a:r>
              <a:rPr lang="pt-BR" sz="1500" dirty="0" err="1">
                <a:solidFill>
                  <a:schemeClr val="bg1">
                    <a:lumMod val="95000"/>
                  </a:schemeClr>
                </a:solidFill>
              </a:rPr>
              <a:t>words</a:t>
            </a:r>
            <a:r>
              <a:rPr lang="pt-BR" sz="1500" dirty="0">
                <a:solidFill>
                  <a:schemeClr val="bg1">
                    <a:lumMod val="95000"/>
                  </a:schemeClr>
                </a:solidFill>
              </a:rPr>
              <a:t> e </a:t>
            </a:r>
            <a:r>
              <a:rPr lang="pt-BR" sz="1500" dirty="0" err="1">
                <a:solidFill>
                  <a:schemeClr val="bg1">
                    <a:lumMod val="95000"/>
                  </a:schemeClr>
                </a:solidFill>
              </a:rPr>
              <a:t>word</a:t>
            </a:r>
            <a:r>
              <a:rPr lang="pt-BR" sz="1500" dirty="0">
                <a:solidFill>
                  <a:schemeClr val="bg1">
                    <a:lumMod val="95000"/>
                  </a:schemeClr>
                </a:solidFill>
              </a:rPr>
              <a:t> </a:t>
            </a:r>
            <a:r>
              <a:rPr lang="pt-BR" sz="1500" dirty="0" err="1">
                <a:solidFill>
                  <a:schemeClr val="bg1">
                    <a:lumMod val="95000"/>
                  </a:schemeClr>
                </a:solidFill>
              </a:rPr>
              <a:t>embedding</a:t>
            </a:r>
            <a:r>
              <a:rPr lang="pt-BR" sz="1500" dirty="0">
                <a:solidFill>
                  <a:schemeClr val="bg1">
                    <a:lumMod val="95000"/>
                  </a:schemeClr>
                </a:solidFill>
              </a:rPr>
              <a:t> na classificação de textos</a:t>
            </a:r>
            <a:br>
              <a:rPr lang="pt-BR" dirty="0">
                <a:solidFill>
                  <a:schemeClr val="bg1">
                    <a:lumMod val="95000"/>
                  </a:schemeClr>
                </a:solidFill>
              </a:rPr>
            </a:br>
            <a:endParaRPr lang="pt-BR" b="1" dirty="0">
              <a:solidFill>
                <a:schemeClr val="bg1">
                  <a:lumMod val="95000"/>
                </a:schemeClr>
              </a:solidFill>
            </a:endParaRPr>
          </a:p>
        </p:txBody>
      </p:sp>
      <p:pic>
        <p:nvPicPr>
          <p:cNvPr id="9" name="Áudio 8">
            <a:hlinkClick r:id="" action="ppaction://media"/>
            <a:extLst>
              <a:ext uri="{FF2B5EF4-FFF2-40B4-BE49-F238E27FC236}">
                <a16:creationId xmlns:a16="http://schemas.microsoft.com/office/drawing/2014/main" id="{561E7A59-4919-48D8-AB1A-9725A2F352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109992621"/>
      </p:ext>
    </p:extLst>
  </p:cSld>
  <p:clrMapOvr>
    <a:masterClrMapping/>
  </p:clrMapOvr>
  <p:transition spd="slow" advTm="212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7" y="1235715"/>
            <a:ext cx="8209469" cy="1938992"/>
          </a:xfrm>
          <a:prstGeom prst="rect">
            <a:avLst/>
          </a:prstGeom>
        </p:spPr>
        <p:txBody>
          <a:bodyPr wrap="square">
            <a:spAutoFit/>
          </a:bodyPr>
          <a:lstStyle/>
          <a:p>
            <a:pPr algn="just"/>
            <a:r>
              <a:rPr lang="pt-BR" sz="2400" b="1" dirty="0">
                <a:solidFill>
                  <a:srgbClr val="1E5A34"/>
                </a:solidFill>
              </a:rPr>
              <a:t>Pré-processamento de texto</a:t>
            </a:r>
          </a:p>
          <a:p>
            <a:pPr marL="342900" indent="-342900" algn="just">
              <a:buFont typeface="Arial" panose="020B0604020202020204" pitchFamily="34" charset="0"/>
              <a:buChar char="•"/>
            </a:pPr>
            <a:r>
              <a:rPr lang="pt-BR" sz="2400" i="1" dirty="0" err="1"/>
              <a:t>Tokenization</a:t>
            </a:r>
            <a:endParaRPr lang="pt-BR" sz="2400" i="1" dirty="0"/>
          </a:p>
          <a:p>
            <a:pPr marL="342900" indent="-342900" algn="just">
              <a:buFont typeface="Arial" panose="020B0604020202020204" pitchFamily="34" charset="0"/>
              <a:buChar char="•"/>
            </a:pPr>
            <a:r>
              <a:rPr lang="pt-BR" sz="2400" dirty="0"/>
              <a:t>Normalização de palavras</a:t>
            </a:r>
          </a:p>
          <a:p>
            <a:pPr marL="342900" indent="-342900" algn="just">
              <a:buFont typeface="Arial" panose="020B0604020202020204" pitchFamily="34" charset="0"/>
              <a:buChar char="•"/>
            </a:pPr>
            <a:r>
              <a:rPr lang="pt-BR" sz="2400" dirty="0"/>
              <a:t>Remoção de </a:t>
            </a:r>
            <a:r>
              <a:rPr lang="pt-BR" sz="2400" i="1" dirty="0" err="1"/>
              <a:t>stopwords</a:t>
            </a:r>
            <a:endParaRPr lang="pt-BR" sz="2400" i="1" dirty="0"/>
          </a:p>
          <a:p>
            <a:pPr marL="342900" indent="-342900" algn="just">
              <a:buFont typeface="Arial" panose="020B0604020202020204" pitchFamily="34" charset="0"/>
              <a:buChar char="•"/>
            </a:pPr>
            <a:r>
              <a:rPr lang="pt-BR" sz="2400" i="1" dirty="0" err="1"/>
              <a:t>Stemming</a:t>
            </a:r>
            <a:endParaRPr lang="pt-BR" sz="2400" i="1" dirty="0"/>
          </a:p>
        </p:txBody>
      </p:sp>
      <p:sp>
        <p:nvSpPr>
          <p:cNvPr id="3" name="Rectangle 2"/>
          <p:cNvSpPr/>
          <p:nvPr/>
        </p:nvSpPr>
        <p:spPr>
          <a:xfrm>
            <a:off x="577516" y="88812"/>
            <a:ext cx="7485605" cy="600164"/>
          </a:xfrm>
          <a:prstGeom prst="rect">
            <a:avLst/>
          </a:prstGeom>
        </p:spPr>
        <p:txBody>
          <a:bodyPr wrap="square">
            <a:spAutoFit/>
          </a:bodyPr>
          <a:lstStyle/>
          <a:p>
            <a:r>
              <a:rPr lang="pt-BR" sz="1500" dirty="0">
                <a:solidFill>
                  <a:schemeClr val="bg1">
                    <a:lumMod val="95000"/>
                  </a:schemeClr>
                </a:solidFill>
              </a:rPr>
              <a:t>Um estudo comparativo entre bag-</a:t>
            </a:r>
            <a:r>
              <a:rPr lang="pt-BR" sz="1500" dirty="0" err="1">
                <a:solidFill>
                  <a:schemeClr val="bg1">
                    <a:lumMod val="95000"/>
                  </a:schemeClr>
                </a:solidFill>
              </a:rPr>
              <a:t>of</a:t>
            </a:r>
            <a:r>
              <a:rPr lang="pt-BR" sz="1500" dirty="0">
                <a:solidFill>
                  <a:schemeClr val="bg1">
                    <a:lumMod val="95000"/>
                  </a:schemeClr>
                </a:solidFill>
              </a:rPr>
              <a:t>-</a:t>
            </a:r>
            <a:r>
              <a:rPr lang="pt-BR" sz="1500" dirty="0" err="1">
                <a:solidFill>
                  <a:schemeClr val="bg1">
                    <a:lumMod val="95000"/>
                  </a:schemeClr>
                </a:solidFill>
              </a:rPr>
              <a:t>words</a:t>
            </a:r>
            <a:r>
              <a:rPr lang="pt-BR" sz="1500" dirty="0">
                <a:solidFill>
                  <a:schemeClr val="bg1">
                    <a:lumMod val="95000"/>
                  </a:schemeClr>
                </a:solidFill>
              </a:rPr>
              <a:t> e </a:t>
            </a:r>
            <a:r>
              <a:rPr lang="pt-BR" sz="1500" dirty="0" err="1">
                <a:solidFill>
                  <a:schemeClr val="bg1">
                    <a:lumMod val="95000"/>
                  </a:schemeClr>
                </a:solidFill>
              </a:rPr>
              <a:t>word</a:t>
            </a:r>
            <a:r>
              <a:rPr lang="pt-BR" sz="1500" dirty="0">
                <a:solidFill>
                  <a:schemeClr val="bg1">
                    <a:lumMod val="95000"/>
                  </a:schemeClr>
                </a:solidFill>
              </a:rPr>
              <a:t> </a:t>
            </a:r>
            <a:r>
              <a:rPr lang="pt-BR" sz="1500" dirty="0" err="1">
                <a:solidFill>
                  <a:schemeClr val="bg1">
                    <a:lumMod val="95000"/>
                  </a:schemeClr>
                </a:solidFill>
              </a:rPr>
              <a:t>embedding</a:t>
            </a:r>
            <a:r>
              <a:rPr lang="pt-BR" sz="1500" dirty="0">
                <a:solidFill>
                  <a:schemeClr val="bg1">
                    <a:lumMod val="95000"/>
                  </a:schemeClr>
                </a:solidFill>
              </a:rPr>
              <a:t> na classificação de textos</a:t>
            </a:r>
            <a:br>
              <a:rPr lang="pt-BR" dirty="0">
                <a:solidFill>
                  <a:schemeClr val="bg1">
                    <a:lumMod val="95000"/>
                  </a:schemeClr>
                </a:solidFill>
              </a:rPr>
            </a:br>
            <a:endParaRPr lang="pt-BR" b="1" dirty="0">
              <a:solidFill>
                <a:schemeClr val="bg1">
                  <a:lumMod val="95000"/>
                </a:schemeClr>
              </a:solidFill>
            </a:endParaRPr>
          </a:p>
        </p:txBody>
      </p:sp>
      <p:sp>
        <p:nvSpPr>
          <p:cNvPr id="4" name="Rectangle 1"/>
          <p:cNvSpPr/>
          <p:nvPr/>
        </p:nvSpPr>
        <p:spPr>
          <a:xfrm>
            <a:off x="515387" y="4062898"/>
            <a:ext cx="8209469" cy="1569660"/>
          </a:xfrm>
          <a:prstGeom prst="rect">
            <a:avLst/>
          </a:prstGeom>
        </p:spPr>
        <p:txBody>
          <a:bodyPr wrap="square">
            <a:spAutoFit/>
          </a:bodyPr>
          <a:lstStyle/>
          <a:p>
            <a:r>
              <a:rPr lang="pt-BR" sz="2400" b="1" dirty="0">
                <a:solidFill>
                  <a:srgbClr val="1E5A34"/>
                </a:solidFill>
              </a:rPr>
              <a:t>Extração de </a:t>
            </a:r>
            <a:r>
              <a:rPr lang="pt-BR" sz="2400" b="1" dirty="0" err="1">
                <a:solidFill>
                  <a:srgbClr val="1E5A34"/>
                </a:solidFill>
              </a:rPr>
              <a:t>features</a:t>
            </a:r>
            <a:endParaRPr lang="pt-BR" sz="2800" b="1" dirty="0"/>
          </a:p>
          <a:p>
            <a:pPr marL="342900" indent="-342900">
              <a:buFont typeface="Arial" panose="020B0604020202020204" pitchFamily="34" charset="0"/>
              <a:buChar char="•"/>
            </a:pPr>
            <a:r>
              <a:rPr lang="pt-BR" sz="2400" dirty="0"/>
              <a:t>Bag </a:t>
            </a:r>
            <a:r>
              <a:rPr lang="pt-BR" sz="2400" dirty="0" err="1"/>
              <a:t>of</a:t>
            </a:r>
            <a:r>
              <a:rPr lang="pt-BR" sz="2400" dirty="0"/>
              <a:t> </a:t>
            </a:r>
            <a:r>
              <a:rPr lang="pt-BR" sz="2400" dirty="0" err="1"/>
              <a:t>Words</a:t>
            </a:r>
            <a:r>
              <a:rPr lang="pt-BR" sz="2400" dirty="0"/>
              <a:t> (BOW)</a:t>
            </a:r>
          </a:p>
          <a:p>
            <a:pPr marL="342900" indent="-342900">
              <a:buFont typeface="Arial" panose="020B0604020202020204" pitchFamily="34" charset="0"/>
              <a:buChar char="•"/>
            </a:pPr>
            <a:r>
              <a:rPr lang="pt-BR" sz="2400" dirty="0"/>
              <a:t>Word </a:t>
            </a:r>
            <a:r>
              <a:rPr lang="pt-BR" sz="2400" dirty="0" err="1"/>
              <a:t>Embedding</a:t>
            </a:r>
            <a:r>
              <a:rPr lang="pt-BR" sz="2400" dirty="0"/>
              <a:t> (Word2Vec)</a:t>
            </a:r>
          </a:p>
          <a:p>
            <a:pPr marL="342900" indent="-342900">
              <a:buFont typeface="Arial" panose="020B0604020202020204" pitchFamily="34" charset="0"/>
              <a:buChar char="•"/>
            </a:pPr>
            <a:endParaRPr lang="pt-BR" sz="2400" dirty="0"/>
          </a:p>
        </p:txBody>
      </p:sp>
      <p:sp>
        <p:nvSpPr>
          <p:cNvPr id="5" name="Fluxograma: Vários documentos 4"/>
          <p:cNvSpPr/>
          <p:nvPr/>
        </p:nvSpPr>
        <p:spPr>
          <a:xfrm>
            <a:off x="5275385" y="4315676"/>
            <a:ext cx="1041010" cy="1316882"/>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6" name="Seta para a direita 5"/>
          <p:cNvSpPr/>
          <p:nvPr/>
        </p:nvSpPr>
        <p:spPr>
          <a:xfrm>
            <a:off x="6569612" y="4642338"/>
            <a:ext cx="351693" cy="42203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aphicFrame>
        <p:nvGraphicFramePr>
          <p:cNvPr id="8" name="Tabela 7"/>
          <p:cNvGraphicFramePr>
            <a:graphicFrameLocks noGrp="1"/>
          </p:cNvGraphicFramePr>
          <p:nvPr/>
        </p:nvGraphicFramePr>
        <p:xfrm>
          <a:off x="7118254" y="4169518"/>
          <a:ext cx="1606602" cy="1463040"/>
        </p:xfrm>
        <a:graphic>
          <a:graphicData uri="http://schemas.openxmlformats.org/drawingml/2006/table">
            <a:tbl>
              <a:tblPr firstRow="1" bandRow="1">
                <a:tableStyleId>{073A0DAA-6AF3-43AB-8588-CEC1D06C72B9}</a:tableStyleId>
              </a:tblPr>
              <a:tblGrid>
                <a:gridCol w="267767">
                  <a:extLst>
                    <a:ext uri="{9D8B030D-6E8A-4147-A177-3AD203B41FA5}">
                      <a16:colId xmlns:a16="http://schemas.microsoft.com/office/drawing/2014/main" val="20000"/>
                    </a:ext>
                  </a:extLst>
                </a:gridCol>
                <a:gridCol w="267767">
                  <a:extLst>
                    <a:ext uri="{9D8B030D-6E8A-4147-A177-3AD203B41FA5}">
                      <a16:colId xmlns:a16="http://schemas.microsoft.com/office/drawing/2014/main" val="20001"/>
                    </a:ext>
                  </a:extLst>
                </a:gridCol>
                <a:gridCol w="267767">
                  <a:extLst>
                    <a:ext uri="{9D8B030D-6E8A-4147-A177-3AD203B41FA5}">
                      <a16:colId xmlns:a16="http://schemas.microsoft.com/office/drawing/2014/main" val="20002"/>
                    </a:ext>
                  </a:extLst>
                </a:gridCol>
                <a:gridCol w="267767">
                  <a:extLst>
                    <a:ext uri="{9D8B030D-6E8A-4147-A177-3AD203B41FA5}">
                      <a16:colId xmlns:a16="http://schemas.microsoft.com/office/drawing/2014/main" val="20003"/>
                    </a:ext>
                  </a:extLst>
                </a:gridCol>
                <a:gridCol w="267767">
                  <a:extLst>
                    <a:ext uri="{9D8B030D-6E8A-4147-A177-3AD203B41FA5}">
                      <a16:colId xmlns:a16="http://schemas.microsoft.com/office/drawing/2014/main" val="20004"/>
                    </a:ext>
                  </a:extLst>
                </a:gridCol>
                <a:gridCol w="267767">
                  <a:extLst>
                    <a:ext uri="{9D8B030D-6E8A-4147-A177-3AD203B41FA5}">
                      <a16:colId xmlns:a16="http://schemas.microsoft.com/office/drawing/2014/main" val="20005"/>
                    </a:ext>
                  </a:extLst>
                </a:gridCol>
              </a:tblGrid>
              <a:tr h="267953">
                <a:tc>
                  <a:txBody>
                    <a:bodyPr/>
                    <a:lstStyle/>
                    <a:p>
                      <a:endParaRPr lang="pt-BR" dirty="0"/>
                    </a:p>
                  </a:txBody>
                  <a:tcPr/>
                </a:tc>
                <a:tc>
                  <a:txBody>
                    <a:bodyPr/>
                    <a:lstStyle/>
                    <a:p>
                      <a:endParaRPr lang="pt-BR"/>
                    </a:p>
                  </a:txBody>
                  <a:tcPr/>
                </a:tc>
                <a:tc>
                  <a:txBody>
                    <a:bodyPr/>
                    <a:lstStyle/>
                    <a:p>
                      <a:endParaRPr lang="pt-BR"/>
                    </a:p>
                  </a:txBody>
                  <a:tcPr/>
                </a:tc>
                <a:tc>
                  <a:txBody>
                    <a:bodyPr/>
                    <a:lstStyle/>
                    <a:p>
                      <a:endParaRPr lang="pt-BR"/>
                    </a:p>
                  </a:txBody>
                  <a:tcPr/>
                </a:tc>
                <a:tc>
                  <a:txBody>
                    <a:bodyPr/>
                    <a:lstStyle/>
                    <a:p>
                      <a:endParaRPr lang="pt-BR"/>
                    </a:p>
                  </a:txBody>
                  <a:tcPr/>
                </a:tc>
                <a:tc>
                  <a:txBody>
                    <a:bodyPr/>
                    <a:lstStyle/>
                    <a:p>
                      <a:endParaRPr lang="pt-BR" dirty="0"/>
                    </a:p>
                  </a:txBody>
                  <a:tcPr/>
                </a:tc>
                <a:extLst>
                  <a:ext uri="{0D108BD9-81ED-4DB2-BD59-A6C34878D82A}">
                    <a16:rowId xmlns:a16="http://schemas.microsoft.com/office/drawing/2014/main" val="10000"/>
                  </a:ext>
                </a:extLst>
              </a:tr>
              <a:tr h="267953">
                <a:tc>
                  <a:txBody>
                    <a:bodyPr/>
                    <a:lstStyle/>
                    <a:p>
                      <a:endParaRPr lang="pt-BR"/>
                    </a:p>
                  </a:txBody>
                  <a:tcPr/>
                </a:tc>
                <a:tc>
                  <a:txBody>
                    <a:bodyPr/>
                    <a:lstStyle/>
                    <a:p>
                      <a:endParaRPr lang="pt-BR"/>
                    </a:p>
                  </a:txBody>
                  <a:tcPr/>
                </a:tc>
                <a:tc>
                  <a:txBody>
                    <a:bodyPr/>
                    <a:lstStyle/>
                    <a:p>
                      <a:endParaRPr lang="pt-BR"/>
                    </a:p>
                  </a:txBody>
                  <a:tcPr/>
                </a:tc>
                <a:tc>
                  <a:txBody>
                    <a:bodyPr/>
                    <a:lstStyle/>
                    <a:p>
                      <a:endParaRPr lang="pt-BR"/>
                    </a:p>
                  </a:txBody>
                  <a:tcPr/>
                </a:tc>
                <a:tc>
                  <a:txBody>
                    <a:bodyPr/>
                    <a:lstStyle/>
                    <a:p>
                      <a:endParaRPr lang="pt-BR"/>
                    </a:p>
                  </a:txBody>
                  <a:tcPr/>
                </a:tc>
                <a:tc>
                  <a:txBody>
                    <a:bodyPr/>
                    <a:lstStyle/>
                    <a:p>
                      <a:endParaRPr lang="pt-BR"/>
                    </a:p>
                  </a:txBody>
                  <a:tcPr/>
                </a:tc>
                <a:extLst>
                  <a:ext uri="{0D108BD9-81ED-4DB2-BD59-A6C34878D82A}">
                    <a16:rowId xmlns:a16="http://schemas.microsoft.com/office/drawing/2014/main" val="10001"/>
                  </a:ext>
                </a:extLst>
              </a:tr>
              <a:tr h="267953">
                <a:tc>
                  <a:txBody>
                    <a:bodyPr/>
                    <a:lstStyle/>
                    <a:p>
                      <a:endParaRPr lang="pt-BR"/>
                    </a:p>
                  </a:txBody>
                  <a:tcPr/>
                </a:tc>
                <a:tc>
                  <a:txBody>
                    <a:bodyPr/>
                    <a:lstStyle/>
                    <a:p>
                      <a:endParaRPr lang="pt-BR"/>
                    </a:p>
                  </a:txBody>
                  <a:tcPr/>
                </a:tc>
                <a:tc>
                  <a:txBody>
                    <a:bodyPr/>
                    <a:lstStyle/>
                    <a:p>
                      <a:endParaRPr lang="pt-BR" dirty="0"/>
                    </a:p>
                  </a:txBody>
                  <a:tcPr/>
                </a:tc>
                <a:tc>
                  <a:txBody>
                    <a:bodyPr/>
                    <a:lstStyle/>
                    <a:p>
                      <a:endParaRPr lang="pt-BR"/>
                    </a:p>
                  </a:txBody>
                  <a:tcPr/>
                </a:tc>
                <a:tc>
                  <a:txBody>
                    <a:bodyPr/>
                    <a:lstStyle/>
                    <a:p>
                      <a:endParaRPr lang="pt-BR"/>
                    </a:p>
                  </a:txBody>
                  <a:tcPr/>
                </a:tc>
                <a:tc>
                  <a:txBody>
                    <a:bodyPr/>
                    <a:lstStyle/>
                    <a:p>
                      <a:endParaRPr lang="pt-BR"/>
                    </a:p>
                  </a:txBody>
                  <a:tcPr/>
                </a:tc>
                <a:extLst>
                  <a:ext uri="{0D108BD9-81ED-4DB2-BD59-A6C34878D82A}">
                    <a16:rowId xmlns:a16="http://schemas.microsoft.com/office/drawing/2014/main" val="10002"/>
                  </a:ext>
                </a:extLst>
              </a:tr>
              <a:tr h="267953">
                <a:tc>
                  <a:txBody>
                    <a:bodyPr/>
                    <a:lstStyle/>
                    <a:p>
                      <a:endParaRPr lang="pt-BR"/>
                    </a:p>
                  </a:txBody>
                  <a:tcPr/>
                </a:tc>
                <a:tc>
                  <a:txBody>
                    <a:bodyPr/>
                    <a:lstStyle/>
                    <a:p>
                      <a:endParaRPr lang="pt-BR"/>
                    </a:p>
                  </a:txBody>
                  <a:tcPr/>
                </a:tc>
                <a:tc>
                  <a:txBody>
                    <a:bodyPr/>
                    <a:lstStyle/>
                    <a:p>
                      <a:endParaRPr lang="pt-BR"/>
                    </a:p>
                  </a:txBody>
                  <a:tcPr/>
                </a:tc>
                <a:tc>
                  <a:txBody>
                    <a:bodyPr/>
                    <a:lstStyle/>
                    <a:p>
                      <a:endParaRPr lang="pt-BR"/>
                    </a:p>
                  </a:txBody>
                  <a:tcPr/>
                </a:tc>
                <a:tc>
                  <a:txBody>
                    <a:bodyPr/>
                    <a:lstStyle/>
                    <a:p>
                      <a:endParaRPr lang="pt-BR"/>
                    </a:p>
                  </a:txBody>
                  <a:tcPr/>
                </a:tc>
                <a:tc>
                  <a:txBody>
                    <a:bodyPr/>
                    <a:lstStyle/>
                    <a:p>
                      <a:endParaRPr lang="pt-BR" dirty="0"/>
                    </a:p>
                  </a:txBody>
                  <a:tcPr/>
                </a:tc>
                <a:extLst>
                  <a:ext uri="{0D108BD9-81ED-4DB2-BD59-A6C34878D82A}">
                    <a16:rowId xmlns:a16="http://schemas.microsoft.com/office/drawing/2014/main" val="10003"/>
                  </a:ext>
                </a:extLst>
              </a:tr>
            </a:tbl>
          </a:graphicData>
        </a:graphic>
      </p:graphicFrame>
      <p:sp>
        <p:nvSpPr>
          <p:cNvPr id="9" name="CaixaDeTexto 8"/>
          <p:cNvSpPr txBox="1"/>
          <p:nvPr/>
        </p:nvSpPr>
        <p:spPr>
          <a:xfrm>
            <a:off x="4698609" y="1800665"/>
            <a:ext cx="3733266" cy="1477328"/>
          </a:xfrm>
          <a:prstGeom prst="rect">
            <a:avLst/>
          </a:prstGeom>
          <a:noFill/>
        </p:spPr>
        <p:txBody>
          <a:bodyPr wrap="none" rtlCol="0">
            <a:spAutoFit/>
          </a:bodyPr>
          <a:lstStyle/>
          <a:p>
            <a:pPr algn="ctr"/>
            <a:r>
              <a:rPr lang="pt-BR" dirty="0"/>
              <a:t>“O rato roeu a roupa do rei de Roma.”</a:t>
            </a:r>
          </a:p>
          <a:p>
            <a:pPr algn="ctr"/>
            <a:endParaRPr lang="pt-BR" dirty="0"/>
          </a:p>
          <a:p>
            <a:pPr algn="ctr"/>
            <a:endParaRPr lang="pt-BR" dirty="0"/>
          </a:p>
          <a:p>
            <a:pPr algn="ctr"/>
            <a:endParaRPr lang="pt-BR" dirty="0"/>
          </a:p>
          <a:p>
            <a:pPr algn="ctr"/>
            <a:r>
              <a:rPr lang="pt-BR" dirty="0"/>
              <a:t>rato roer roupa rei </a:t>
            </a:r>
            <a:r>
              <a:rPr lang="pt-BR" dirty="0" err="1"/>
              <a:t>roma</a:t>
            </a:r>
            <a:endParaRPr lang="pt-BR" dirty="0"/>
          </a:p>
        </p:txBody>
      </p:sp>
      <p:sp>
        <p:nvSpPr>
          <p:cNvPr id="10" name="Seta para baixo 9"/>
          <p:cNvSpPr/>
          <p:nvPr/>
        </p:nvSpPr>
        <p:spPr>
          <a:xfrm>
            <a:off x="6414876" y="2321169"/>
            <a:ext cx="520504" cy="3798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11" name="Áudio 10">
            <a:hlinkClick r:id="" action="ppaction://media"/>
            <a:extLst>
              <a:ext uri="{FF2B5EF4-FFF2-40B4-BE49-F238E27FC236}">
                <a16:creationId xmlns:a16="http://schemas.microsoft.com/office/drawing/2014/main" id="{FD1BDED2-9314-48F2-9A18-2DC1DD29CA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451556624"/>
      </p:ext>
    </p:extLst>
  </p:cSld>
  <p:clrMapOvr>
    <a:masterClrMapping/>
  </p:clrMapOvr>
  <p:transition spd="slow" advTm="611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7" y="1095035"/>
            <a:ext cx="8209469" cy="4216539"/>
          </a:xfrm>
          <a:prstGeom prst="rect">
            <a:avLst/>
          </a:prstGeom>
        </p:spPr>
        <p:txBody>
          <a:bodyPr wrap="square">
            <a:spAutoFit/>
          </a:bodyPr>
          <a:lstStyle/>
          <a:p>
            <a:pPr algn="just"/>
            <a:r>
              <a:rPr lang="pt-BR" sz="2400" b="1" i="1" dirty="0">
                <a:solidFill>
                  <a:srgbClr val="1E5A34"/>
                </a:solidFill>
              </a:rPr>
              <a:t>Bag </a:t>
            </a:r>
            <a:r>
              <a:rPr lang="pt-BR" sz="2400" b="1" i="1" dirty="0" err="1">
                <a:solidFill>
                  <a:srgbClr val="1E5A34"/>
                </a:solidFill>
              </a:rPr>
              <a:t>of</a:t>
            </a:r>
            <a:r>
              <a:rPr lang="pt-BR" sz="2400" b="1" i="1" dirty="0">
                <a:solidFill>
                  <a:srgbClr val="1E5A34"/>
                </a:solidFill>
              </a:rPr>
              <a:t> </a:t>
            </a:r>
            <a:r>
              <a:rPr lang="pt-BR" sz="2400" b="1" i="1" dirty="0" err="1">
                <a:solidFill>
                  <a:srgbClr val="1E5A34"/>
                </a:solidFill>
              </a:rPr>
              <a:t>Words</a:t>
            </a:r>
            <a:endParaRPr lang="pt-BR" sz="2800" b="1" i="1" dirty="0">
              <a:solidFill>
                <a:srgbClr val="1E5A34"/>
              </a:solidFill>
            </a:endParaRPr>
          </a:p>
          <a:p>
            <a:pPr algn="just"/>
            <a:endParaRPr lang="pt-BR" sz="2800" b="1" dirty="0"/>
          </a:p>
          <a:p>
            <a:pPr algn="just"/>
            <a:r>
              <a:rPr lang="pt-BR" sz="2400" dirty="0"/>
              <a:t>É um método muito utilizado na representação de documentos textuais. No caso de texto, este é representado como um vetor, onde cada posição possui o número de aparições de uma palavra ao longo do conteúdo do documento. Esse método utiliza duas maneiras para verificar a frequência das palavras.</a:t>
            </a:r>
          </a:p>
          <a:p>
            <a:pPr algn="just"/>
            <a:endParaRPr lang="pt-BR" sz="2400" dirty="0"/>
          </a:p>
          <a:p>
            <a:pPr marL="342900" indent="-342900" algn="just">
              <a:buFont typeface="Arial" panose="020B0604020202020204" pitchFamily="34" charset="0"/>
              <a:buChar char="•"/>
            </a:pPr>
            <a:r>
              <a:rPr lang="pt-BR" sz="2400" i="1" dirty="0" err="1"/>
              <a:t>Term</a:t>
            </a:r>
            <a:r>
              <a:rPr lang="pt-BR" sz="2400" i="1" dirty="0"/>
              <a:t> </a:t>
            </a:r>
            <a:r>
              <a:rPr lang="pt-BR" sz="2400" i="1" dirty="0" err="1"/>
              <a:t>Frequency</a:t>
            </a:r>
            <a:r>
              <a:rPr lang="pt-BR" sz="2400" i="1" dirty="0"/>
              <a:t> </a:t>
            </a:r>
            <a:r>
              <a:rPr lang="pt-BR" sz="2400" dirty="0"/>
              <a:t>(TF)</a:t>
            </a:r>
          </a:p>
          <a:p>
            <a:pPr marL="342900" indent="-342900" algn="just">
              <a:buFont typeface="Arial" panose="020B0604020202020204" pitchFamily="34" charset="0"/>
              <a:buChar char="•"/>
            </a:pPr>
            <a:r>
              <a:rPr lang="en-US" sz="2400" i="1" dirty="0"/>
              <a:t>Term Frequency - Inverse Document Frequency </a:t>
            </a:r>
            <a:r>
              <a:rPr lang="en-US" sz="2400" dirty="0"/>
              <a:t>(TF-IDF)</a:t>
            </a:r>
            <a:endParaRPr lang="pt-BR" sz="2400" dirty="0"/>
          </a:p>
          <a:p>
            <a:pPr algn="just"/>
            <a:endParaRPr lang="pt-BR" sz="2400" dirty="0"/>
          </a:p>
        </p:txBody>
      </p:sp>
      <p:sp>
        <p:nvSpPr>
          <p:cNvPr id="3" name="Rectangle 2"/>
          <p:cNvSpPr/>
          <p:nvPr/>
        </p:nvSpPr>
        <p:spPr>
          <a:xfrm>
            <a:off x="577516" y="88812"/>
            <a:ext cx="7485605" cy="600164"/>
          </a:xfrm>
          <a:prstGeom prst="rect">
            <a:avLst/>
          </a:prstGeom>
        </p:spPr>
        <p:txBody>
          <a:bodyPr wrap="square">
            <a:spAutoFit/>
          </a:bodyPr>
          <a:lstStyle/>
          <a:p>
            <a:r>
              <a:rPr lang="pt-BR" sz="1500" dirty="0">
                <a:solidFill>
                  <a:schemeClr val="bg1">
                    <a:lumMod val="95000"/>
                  </a:schemeClr>
                </a:solidFill>
              </a:rPr>
              <a:t>Um estudo comparativo entre bag-</a:t>
            </a:r>
            <a:r>
              <a:rPr lang="pt-BR" sz="1500" dirty="0" err="1">
                <a:solidFill>
                  <a:schemeClr val="bg1">
                    <a:lumMod val="95000"/>
                  </a:schemeClr>
                </a:solidFill>
              </a:rPr>
              <a:t>of</a:t>
            </a:r>
            <a:r>
              <a:rPr lang="pt-BR" sz="1500" dirty="0">
                <a:solidFill>
                  <a:schemeClr val="bg1">
                    <a:lumMod val="95000"/>
                  </a:schemeClr>
                </a:solidFill>
              </a:rPr>
              <a:t>-</a:t>
            </a:r>
            <a:r>
              <a:rPr lang="pt-BR" sz="1500" dirty="0" err="1">
                <a:solidFill>
                  <a:schemeClr val="bg1">
                    <a:lumMod val="95000"/>
                  </a:schemeClr>
                </a:solidFill>
              </a:rPr>
              <a:t>words</a:t>
            </a:r>
            <a:r>
              <a:rPr lang="pt-BR" sz="1500" dirty="0">
                <a:solidFill>
                  <a:schemeClr val="bg1">
                    <a:lumMod val="95000"/>
                  </a:schemeClr>
                </a:solidFill>
              </a:rPr>
              <a:t> e </a:t>
            </a:r>
            <a:r>
              <a:rPr lang="pt-BR" sz="1500" dirty="0" err="1">
                <a:solidFill>
                  <a:schemeClr val="bg1">
                    <a:lumMod val="95000"/>
                  </a:schemeClr>
                </a:solidFill>
              </a:rPr>
              <a:t>word</a:t>
            </a:r>
            <a:r>
              <a:rPr lang="pt-BR" sz="1500" dirty="0">
                <a:solidFill>
                  <a:schemeClr val="bg1">
                    <a:lumMod val="95000"/>
                  </a:schemeClr>
                </a:solidFill>
              </a:rPr>
              <a:t> </a:t>
            </a:r>
            <a:r>
              <a:rPr lang="pt-BR" sz="1500" dirty="0" err="1">
                <a:solidFill>
                  <a:schemeClr val="bg1">
                    <a:lumMod val="95000"/>
                  </a:schemeClr>
                </a:solidFill>
              </a:rPr>
              <a:t>embedding</a:t>
            </a:r>
            <a:r>
              <a:rPr lang="pt-BR" sz="1500" dirty="0">
                <a:solidFill>
                  <a:schemeClr val="bg1">
                    <a:lumMod val="95000"/>
                  </a:schemeClr>
                </a:solidFill>
              </a:rPr>
              <a:t> na classificação de textos</a:t>
            </a:r>
            <a:br>
              <a:rPr lang="pt-BR" dirty="0">
                <a:solidFill>
                  <a:schemeClr val="bg1">
                    <a:lumMod val="95000"/>
                  </a:schemeClr>
                </a:solidFill>
              </a:rPr>
            </a:br>
            <a:endParaRPr lang="pt-BR" b="1" dirty="0">
              <a:solidFill>
                <a:schemeClr val="bg1">
                  <a:lumMod val="95000"/>
                </a:schemeClr>
              </a:solidFill>
            </a:endParaRPr>
          </a:p>
        </p:txBody>
      </p:sp>
      <p:pic>
        <p:nvPicPr>
          <p:cNvPr id="9" name="Áudio 8">
            <a:hlinkClick r:id="" action="ppaction://media"/>
            <a:extLst>
              <a:ext uri="{FF2B5EF4-FFF2-40B4-BE49-F238E27FC236}">
                <a16:creationId xmlns:a16="http://schemas.microsoft.com/office/drawing/2014/main" id="{4429B27B-4C7F-48E3-86D1-C15D459C91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42588704"/>
      </p:ext>
    </p:extLst>
  </p:cSld>
  <p:clrMapOvr>
    <a:masterClrMapping/>
  </p:clrMapOvr>
  <p:transition spd="slow" advTm="2527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7" y="1095035"/>
            <a:ext cx="8209469" cy="4216539"/>
          </a:xfrm>
          <a:prstGeom prst="rect">
            <a:avLst/>
          </a:prstGeom>
        </p:spPr>
        <p:txBody>
          <a:bodyPr wrap="square">
            <a:spAutoFit/>
          </a:bodyPr>
          <a:lstStyle/>
          <a:p>
            <a:pPr algn="just"/>
            <a:r>
              <a:rPr lang="pt-BR" sz="2400" b="1" i="1" dirty="0">
                <a:solidFill>
                  <a:srgbClr val="1E5A34"/>
                </a:solidFill>
              </a:rPr>
              <a:t>Word </a:t>
            </a:r>
            <a:r>
              <a:rPr lang="pt-BR" sz="2400" b="1" i="1" dirty="0" err="1">
                <a:solidFill>
                  <a:srgbClr val="1E5A34"/>
                </a:solidFill>
              </a:rPr>
              <a:t>Embedding</a:t>
            </a:r>
            <a:endParaRPr lang="pt-BR" sz="2800" b="1" i="1" dirty="0">
              <a:solidFill>
                <a:srgbClr val="1E5A34"/>
              </a:solidFill>
            </a:endParaRPr>
          </a:p>
          <a:p>
            <a:pPr algn="just"/>
            <a:endParaRPr lang="pt-BR" sz="2800" b="1" dirty="0"/>
          </a:p>
          <a:p>
            <a:pPr algn="just">
              <a:buFont typeface="Arial" pitchFamily="34" charset="0"/>
              <a:buChar char="•"/>
            </a:pPr>
            <a:r>
              <a:rPr lang="pt-BR" sz="2400" dirty="0"/>
              <a:t> É um conjunto de técnicas que mapeiam a semântica e sintática de uma linguagem natural em um espaço usando estatísticas. </a:t>
            </a:r>
          </a:p>
          <a:p>
            <a:pPr algn="just"/>
            <a:endParaRPr lang="pt-BR" sz="2400" dirty="0"/>
          </a:p>
          <a:p>
            <a:pPr algn="just">
              <a:buFont typeface="Arial" pitchFamily="34" charset="0"/>
              <a:buChar char="•"/>
            </a:pPr>
            <a:r>
              <a:rPr lang="pt-BR" sz="2400" dirty="0"/>
              <a:t> Palavras de um conjunto de texto são mapeados para vetores. Esses vetores possibilitam um melhor desempenho nas tarefas do PLN, pois não tratam as palavras como únicas, em vez disso, refletem a similaridade e dissimilaridade entre elas.</a:t>
            </a:r>
          </a:p>
          <a:p>
            <a:pPr algn="just"/>
            <a:endParaRPr lang="pt-BR" sz="2400" dirty="0"/>
          </a:p>
        </p:txBody>
      </p:sp>
      <p:sp>
        <p:nvSpPr>
          <p:cNvPr id="3" name="Rectangle 2"/>
          <p:cNvSpPr/>
          <p:nvPr/>
        </p:nvSpPr>
        <p:spPr>
          <a:xfrm>
            <a:off x="577516" y="88812"/>
            <a:ext cx="7485605" cy="600164"/>
          </a:xfrm>
          <a:prstGeom prst="rect">
            <a:avLst/>
          </a:prstGeom>
        </p:spPr>
        <p:txBody>
          <a:bodyPr wrap="square">
            <a:spAutoFit/>
          </a:bodyPr>
          <a:lstStyle/>
          <a:p>
            <a:r>
              <a:rPr lang="pt-BR" sz="1500" dirty="0">
                <a:solidFill>
                  <a:schemeClr val="bg1">
                    <a:lumMod val="95000"/>
                  </a:schemeClr>
                </a:solidFill>
              </a:rPr>
              <a:t>Um estudo comparativo entre bag-</a:t>
            </a:r>
            <a:r>
              <a:rPr lang="pt-BR" sz="1500" dirty="0" err="1">
                <a:solidFill>
                  <a:schemeClr val="bg1">
                    <a:lumMod val="95000"/>
                  </a:schemeClr>
                </a:solidFill>
              </a:rPr>
              <a:t>of</a:t>
            </a:r>
            <a:r>
              <a:rPr lang="pt-BR" sz="1500" dirty="0">
                <a:solidFill>
                  <a:schemeClr val="bg1">
                    <a:lumMod val="95000"/>
                  </a:schemeClr>
                </a:solidFill>
              </a:rPr>
              <a:t>-</a:t>
            </a:r>
            <a:r>
              <a:rPr lang="pt-BR" sz="1500" dirty="0" err="1">
                <a:solidFill>
                  <a:schemeClr val="bg1">
                    <a:lumMod val="95000"/>
                  </a:schemeClr>
                </a:solidFill>
              </a:rPr>
              <a:t>words</a:t>
            </a:r>
            <a:r>
              <a:rPr lang="pt-BR" sz="1500" dirty="0">
                <a:solidFill>
                  <a:schemeClr val="bg1">
                    <a:lumMod val="95000"/>
                  </a:schemeClr>
                </a:solidFill>
              </a:rPr>
              <a:t> e </a:t>
            </a:r>
            <a:r>
              <a:rPr lang="pt-BR" sz="1500" dirty="0" err="1">
                <a:solidFill>
                  <a:schemeClr val="bg1">
                    <a:lumMod val="95000"/>
                  </a:schemeClr>
                </a:solidFill>
              </a:rPr>
              <a:t>word</a:t>
            </a:r>
            <a:r>
              <a:rPr lang="pt-BR" sz="1500" dirty="0">
                <a:solidFill>
                  <a:schemeClr val="bg1">
                    <a:lumMod val="95000"/>
                  </a:schemeClr>
                </a:solidFill>
              </a:rPr>
              <a:t> </a:t>
            </a:r>
            <a:r>
              <a:rPr lang="pt-BR" sz="1500" dirty="0" err="1">
                <a:solidFill>
                  <a:schemeClr val="bg1">
                    <a:lumMod val="95000"/>
                  </a:schemeClr>
                </a:solidFill>
              </a:rPr>
              <a:t>embedding</a:t>
            </a:r>
            <a:r>
              <a:rPr lang="pt-BR" sz="1500" dirty="0">
                <a:solidFill>
                  <a:schemeClr val="bg1">
                    <a:lumMod val="95000"/>
                  </a:schemeClr>
                </a:solidFill>
              </a:rPr>
              <a:t> na classificação de textos</a:t>
            </a:r>
            <a:br>
              <a:rPr lang="pt-BR" dirty="0">
                <a:solidFill>
                  <a:schemeClr val="bg1">
                    <a:lumMod val="95000"/>
                  </a:schemeClr>
                </a:solidFill>
              </a:rPr>
            </a:br>
            <a:endParaRPr lang="pt-BR" b="1" dirty="0">
              <a:solidFill>
                <a:schemeClr val="bg1">
                  <a:lumMod val="95000"/>
                </a:schemeClr>
              </a:solidFill>
            </a:endParaRPr>
          </a:p>
        </p:txBody>
      </p:sp>
      <p:pic>
        <p:nvPicPr>
          <p:cNvPr id="4" name="Áudio 3">
            <a:hlinkClick r:id="" action="ppaction://media"/>
            <a:extLst>
              <a:ext uri="{FF2B5EF4-FFF2-40B4-BE49-F238E27FC236}">
                <a16:creationId xmlns:a16="http://schemas.microsoft.com/office/drawing/2014/main" id="{D737B2A4-6911-4196-8AB6-C2CF1F42E6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868072609"/>
      </p:ext>
    </p:extLst>
  </p:cSld>
  <p:clrMapOvr>
    <a:masterClrMapping/>
  </p:clrMapOvr>
  <p:transition spd="slow" advTm="290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7" y="1095035"/>
            <a:ext cx="8209469" cy="4216539"/>
          </a:xfrm>
          <a:prstGeom prst="rect">
            <a:avLst/>
          </a:prstGeom>
        </p:spPr>
        <p:txBody>
          <a:bodyPr wrap="square">
            <a:spAutoFit/>
          </a:bodyPr>
          <a:lstStyle/>
          <a:p>
            <a:pPr algn="just"/>
            <a:r>
              <a:rPr lang="pt-BR" sz="2400" b="1" dirty="0">
                <a:solidFill>
                  <a:srgbClr val="1E5A34"/>
                </a:solidFill>
              </a:rPr>
              <a:t>Word2vec</a:t>
            </a:r>
            <a:endParaRPr lang="pt-BR" sz="2800" b="1" dirty="0">
              <a:solidFill>
                <a:srgbClr val="1E5A34"/>
              </a:solidFill>
            </a:endParaRPr>
          </a:p>
          <a:p>
            <a:pPr algn="just"/>
            <a:endParaRPr lang="pt-BR" sz="2800" b="1" dirty="0"/>
          </a:p>
          <a:p>
            <a:pPr algn="just">
              <a:buFont typeface="Arial" pitchFamily="34" charset="0"/>
              <a:buChar char="•"/>
            </a:pPr>
            <a:r>
              <a:rPr lang="pt-BR" sz="2400" dirty="0"/>
              <a:t> É um modelo utilizado para calcular a representação de palavras como vetores via redes neurais. </a:t>
            </a:r>
          </a:p>
          <a:p>
            <a:pPr algn="just">
              <a:buFont typeface="Arial" pitchFamily="34" charset="0"/>
              <a:buChar char="•"/>
            </a:pPr>
            <a:r>
              <a:rPr lang="pt-BR" sz="2400" dirty="0"/>
              <a:t> O word2vec tem se tornado um dos métodos mais usados no pré-processamento de textos. </a:t>
            </a:r>
          </a:p>
          <a:p>
            <a:pPr algn="just">
              <a:buFont typeface="Arial" pitchFamily="34" charset="0"/>
              <a:buChar char="•"/>
            </a:pPr>
            <a:r>
              <a:rPr lang="pt-BR" sz="2400" dirty="0"/>
              <a:t> Ele oferece dois modelos de redes neurais em sua arquitetura: </a:t>
            </a:r>
            <a:r>
              <a:rPr lang="pt-BR" sz="2400" i="1" dirty="0" err="1"/>
              <a:t>continuous</a:t>
            </a:r>
            <a:r>
              <a:rPr lang="pt-BR" sz="2400" i="1" dirty="0"/>
              <a:t> </a:t>
            </a:r>
            <a:r>
              <a:rPr lang="pt-BR" sz="2400" i="1" dirty="0" err="1"/>
              <a:t>bag-of-words</a:t>
            </a:r>
            <a:r>
              <a:rPr lang="pt-BR" sz="2400" i="1" dirty="0"/>
              <a:t> </a:t>
            </a:r>
            <a:r>
              <a:rPr lang="pt-BR" sz="2400" dirty="0"/>
              <a:t>(CBOW) e </a:t>
            </a:r>
            <a:r>
              <a:rPr lang="pt-BR" sz="2400" i="1" dirty="0" err="1"/>
              <a:t>skip-gram</a:t>
            </a:r>
            <a:r>
              <a:rPr lang="pt-BR" sz="2400" dirty="0"/>
              <a:t>.</a:t>
            </a:r>
          </a:p>
          <a:p>
            <a:pPr marL="342900" indent="-342900" algn="just">
              <a:buFont typeface="Arial" panose="020B0604020202020204" pitchFamily="34" charset="0"/>
              <a:buChar char="•"/>
            </a:pPr>
            <a:endParaRPr lang="pt-BR" sz="2400" dirty="0"/>
          </a:p>
          <a:p>
            <a:pPr marL="342900" indent="-342900" algn="just">
              <a:buFont typeface="Arial" panose="020B0604020202020204" pitchFamily="34" charset="0"/>
              <a:buChar char="•"/>
            </a:pPr>
            <a:r>
              <a:rPr lang="pt-BR" sz="2400" dirty="0"/>
              <a:t>CBOW</a:t>
            </a:r>
          </a:p>
          <a:p>
            <a:pPr marL="342900" indent="-342900" algn="just">
              <a:buFont typeface="Arial" panose="020B0604020202020204" pitchFamily="34" charset="0"/>
              <a:buChar char="•"/>
            </a:pPr>
            <a:r>
              <a:rPr lang="pt-BR" sz="2400" dirty="0" err="1"/>
              <a:t>Skip-gram</a:t>
            </a:r>
            <a:endParaRPr lang="pt-BR" sz="2400" dirty="0"/>
          </a:p>
        </p:txBody>
      </p:sp>
      <p:sp>
        <p:nvSpPr>
          <p:cNvPr id="3" name="Rectangle 2"/>
          <p:cNvSpPr/>
          <p:nvPr/>
        </p:nvSpPr>
        <p:spPr>
          <a:xfrm>
            <a:off x="577516" y="88812"/>
            <a:ext cx="7485605" cy="600164"/>
          </a:xfrm>
          <a:prstGeom prst="rect">
            <a:avLst/>
          </a:prstGeom>
        </p:spPr>
        <p:txBody>
          <a:bodyPr wrap="square">
            <a:spAutoFit/>
          </a:bodyPr>
          <a:lstStyle/>
          <a:p>
            <a:r>
              <a:rPr lang="pt-BR" sz="1500" dirty="0">
                <a:solidFill>
                  <a:schemeClr val="bg1">
                    <a:lumMod val="95000"/>
                  </a:schemeClr>
                </a:solidFill>
              </a:rPr>
              <a:t>Um estudo comparativo entre bag-</a:t>
            </a:r>
            <a:r>
              <a:rPr lang="pt-BR" sz="1500" dirty="0" err="1">
                <a:solidFill>
                  <a:schemeClr val="bg1">
                    <a:lumMod val="95000"/>
                  </a:schemeClr>
                </a:solidFill>
              </a:rPr>
              <a:t>of</a:t>
            </a:r>
            <a:r>
              <a:rPr lang="pt-BR" sz="1500" dirty="0">
                <a:solidFill>
                  <a:schemeClr val="bg1">
                    <a:lumMod val="95000"/>
                  </a:schemeClr>
                </a:solidFill>
              </a:rPr>
              <a:t>-</a:t>
            </a:r>
            <a:r>
              <a:rPr lang="pt-BR" sz="1500" dirty="0" err="1">
                <a:solidFill>
                  <a:schemeClr val="bg1">
                    <a:lumMod val="95000"/>
                  </a:schemeClr>
                </a:solidFill>
              </a:rPr>
              <a:t>words</a:t>
            </a:r>
            <a:r>
              <a:rPr lang="pt-BR" sz="1500" dirty="0">
                <a:solidFill>
                  <a:schemeClr val="bg1">
                    <a:lumMod val="95000"/>
                  </a:schemeClr>
                </a:solidFill>
              </a:rPr>
              <a:t> e </a:t>
            </a:r>
            <a:r>
              <a:rPr lang="pt-BR" sz="1500" dirty="0" err="1">
                <a:solidFill>
                  <a:schemeClr val="bg1">
                    <a:lumMod val="95000"/>
                  </a:schemeClr>
                </a:solidFill>
              </a:rPr>
              <a:t>word</a:t>
            </a:r>
            <a:r>
              <a:rPr lang="pt-BR" sz="1500" dirty="0">
                <a:solidFill>
                  <a:schemeClr val="bg1">
                    <a:lumMod val="95000"/>
                  </a:schemeClr>
                </a:solidFill>
              </a:rPr>
              <a:t> </a:t>
            </a:r>
            <a:r>
              <a:rPr lang="pt-BR" sz="1500" dirty="0" err="1">
                <a:solidFill>
                  <a:schemeClr val="bg1">
                    <a:lumMod val="95000"/>
                  </a:schemeClr>
                </a:solidFill>
              </a:rPr>
              <a:t>embedding</a:t>
            </a:r>
            <a:r>
              <a:rPr lang="pt-BR" sz="1500" dirty="0">
                <a:solidFill>
                  <a:schemeClr val="bg1">
                    <a:lumMod val="95000"/>
                  </a:schemeClr>
                </a:solidFill>
              </a:rPr>
              <a:t> na classificação de textos</a:t>
            </a:r>
            <a:br>
              <a:rPr lang="pt-BR" dirty="0">
                <a:solidFill>
                  <a:schemeClr val="bg1">
                    <a:lumMod val="95000"/>
                  </a:schemeClr>
                </a:solidFill>
              </a:rPr>
            </a:br>
            <a:endParaRPr lang="pt-BR" b="1" dirty="0">
              <a:solidFill>
                <a:schemeClr val="bg1">
                  <a:lumMod val="95000"/>
                </a:schemeClr>
              </a:solidFill>
            </a:endParaRPr>
          </a:p>
        </p:txBody>
      </p:sp>
      <p:pic>
        <p:nvPicPr>
          <p:cNvPr id="5" name="Áudio 4">
            <a:hlinkClick r:id="" action="ppaction://media"/>
            <a:extLst>
              <a:ext uri="{FF2B5EF4-FFF2-40B4-BE49-F238E27FC236}">
                <a16:creationId xmlns:a16="http://schemas.microsoft.com/office/drawing/2014/main" id="{ADFC77CA-7B1F-4C46-893C-F1465C07AC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188117199"/>
      </p:ext>
    </p:extLst>
  </p:cSld>
  <p:clrMapOvr>
    <a:masterClrMapping/>
  </p:clrMapOvr>
  <p:transition spd="slow" advTm="166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7" y="1095035"/>
            <a:ext cx="8209469" cy="461665"/>
          </a:xfrm>
          <a:prstGeom prst="rect">
            <a:avLst/>
          </a:prstGeom>
        </p:spPr>
        <p:txBody>
          <a:bodyPr wrap="square">
            <a:spAutoFit/>
          </a:bodyPr>
          <a:lstStyle/>
          <a:p>
            <a:r>
              <a:rPr lang="pt-BR" sz="2400" b="1" dirty="0">
                <a:solidFill>
                  <a:srgbClr val="1E5A34"/>
                </a:solidFill>
              </a:rPr>
              <a:t>Word2vec</a:t>
            </a:r>
            <a:endParaRPr lang="pt-BR" sz="2800" b="1" dirty="0">
              <a:solidFill>
                <a:srgbClr val="1E5A34"/>
              </a:solidFill>
            </a:endParaRPr>
          </a:p>
        </p:txBody>
      </p:sp>
      <p:sp>
        <p:nvSpPr>
          <p:cNvPr id="3" name="Rectangle 2"/>
          <p:cNvSpPr/>
          <p:nvPr/>
        </p:nvSpPr>
        <p:spPr>
          <a:xfrm>
            <a:off x="577516" y="88812"/>
            <a:ext cx="7485605" cy="600164"/>
          </a:xfrm>
          <a:prstGeom prst="rect">
            <a:avLst/>
          </a:prstGeom>
        </p:spPr>
        <p:txBody>
          <a:bodyPr wrap="square">
            <a:spAutoFit/>
          </a:bodyPr>
          <a:lstStyle/>
          <a:p>
            <a:r>
              <a:rPr lang="pt-BR" sz="1500" dirty="0">
                <a:solidFill>
                  <a:schemeClr val="bg1">
                    <a:lumMod val="95000"/>
                  </a:schemeClr>
                </a:solidFill>
              </a:rPr>
              <a:t>Um estudo comparativo entre bag-</a:t>
            </a:r>
            <a:r>
              <a:rPr lang="pt-BR" sz="1500" dirty="0" err="1">
                <a:solidFill>
                  <a:schemeClr val="bg1">
                    <a:lumMod val="95000"/>
                  </a:schemeClr>
                </a:solidFill>
              </a:rPr>
              <a:t>of</a:t>
            </a:r>
            <a:r>
              <a:rPr lang="pt-BR" sz="1500" dirty="0">
                <a:solidFill>
                  <a:schemeClr val="bg1">
                    <a:lumMod val="95000"/>
                  </a:schemeClr>
                </a:solidFill>
              </a:rPr>
              <a:t>-</a:t>
            </a:r>
            <a:r>
              <a:rPr lang="pt-BR" sz="1500" dirty="0" err="1">
                <a:solidFill>
                  <a:schemeClr val="bg1">
                    <a:lumMod val="95000"/>
                  </a:schemeClr>
                </a:solidFill>
              </a:rPr>
              <a:t>words</a:t>
            </a:r>
            <a:r>
              <a:rPr lang="pt-BR" sz="1500" dirty="0">
                <a:solidFill>
                  <a:schemeClr val="bg1">
                    <a:lumMod val="95000"/>
                  </a:schemeClr>
                </a:solidFill>
              </a:rPr>
              <a:t> e </a:t>
            </a:r>
            <a:r>
              <a:rPr lang="pt-BR" sz="1500" dirty="0" err="1">
                <a:solidFill>
                  <a:schemeClr val="bg1">
                    <a:lumMod val="95000"/>
                  </a:schemeClr>
                </a:solidFill>
              </a:rPr>
              <a:t>word</a:t>
            </a:r>
            <a:r>
              <a:rPr lang="pt-BR" sz="1500" dirty="0">
                <a:solidFill>
                  <a:schemeClr val="bg1">
                    <a:lumMod val="95000"/>
                  </a:schemeClr>
                </a:solidFill>
              </a:rPr>
              <a:t> </a:t>
            </a:r>
            <a:r>
              <a:rPr lang="pt-BR" sz="1500" dirty="0" err="1">
                <a:solidFill>
                  <a:schemeClr val="bg1">
                    <a:lumMod val="95000"/>
                  </a:schemeClr>
                </a:solidFill>
              </a:rPr>
              <a:t>embedding</a:t>
            </a:r>
            <a:r>
              <a:rPr lang="pt-BR" sz="1500" dirty="0">
                <a:solidFill>
                  <a:schemeClr val="bg1">
                    <a:lumMod val="95000"/>
                  </a:schemeClr>
                </a:solidFill>
              </a:rPr>
              <a:t> na classificação de textos</a:t>
            </a:r>
            <a:br>
              <a:rPr lang="pt-BR" dirty="0">
                <a:solidFill>
                  <a:schemeClr val="bg1">
                    <a:lumMod val="95000"/>
                  </a:schemeClr>
                </a:solidFill>
              </a:rPr>
            </a:br>
            <a:endParaRPr lang="pt-BR" b="1" dirty="0">
              <a:solidFill>
                <a:schemeClr val="bg1">
                  <a:lumMod val="95000"/>
                </a:schemeClr>
              </a:solidFill>
            </a:endParaRPr>
          </a:p>
        </p:txBody>
      </p:sp>
      <p:pic>
        <p:nvPicPr>
          <p:cNvPr id="4" name="Imagem 3">
            <a:extLst>
              <a:ext uri="{FF2B5EF4-FFF2-40B4-BE49-F238E27FC236}">
                <a16:creationId xmlns:a16="http://schemas.microsoft.com/office/drawing/2014/main" id="{0D06C1BE-D3CD-4D0F-93A6-3A32E103F7EF}"/>
              </a:ext>
            </a:extLst>
          </p:cNvPr>
          <p:cNvPicPr>
            <a:picLocks noChangeAspect="1"/>
          </p:cNvPicPr>
          <p:nvPr/>
        </p:nvPicPr>
        <p:blipFill>
          <a:blip r:embed="rId5"/>
          <a:stretch>
            <a:fillRect/>
          </a:stretch>
        </p:blipFill>
        <p:spPr>
          <a:xfrm>
            <a:off x="774724" y="2157273"/>
            <a:ext cx="7594552" cy="3485357"/>
          </a:xfrm>
          <a:prstGeom prst="rect">
            <a:avLst/>
          </a:prstGeom>
        </p:spPr>
      </p:pic>
      <p:pic>
        <p:nvPicPr>
          <p:cNvPr id="5" name="Áudio 4">
            <a:hlinkClick r:id="" action="ppaction://media"/>
            <a:extLst>
              <a:ext uri="{FF2B5EF4-FFF2-40B4-BE49-F238E27FC236}">
                <a16:creationId xmlns:a16="http://schemas.microsoft.com/office/drawing/2014/main" id="{85041ACB-2942-4418-96B9-C3976943AC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897055269"/>
      </p:ext>
    </p:extLst>
  </p:cSld>
  <p:clrMapOvr>
    <a:masterClrMapping/>
  </p:clrMapOvr>
  <p:transition spd="slow" advTm="178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387" y="1095035"/>
            <a:ext cx="8209469" cy="2000548"/>
          </a:xfrm>
          <a:prstGeom prst="rect">
            <a:avLst/>
          </a:prstGeom>
        </p:spPr>
        <p:txBody>
          <a:bodyPr wrap="square">
            <a:spAutoFit/>
          </a:bodyPr>
          <a:lstStyle/>
          <a:p>
            <a:pPr algn="just"/>
            <a:r>
              <a:rPr lang="pt-BR" sz="2400" b="1" dirty="0">
                <a:solidFill>
                  <a:srgbClr val="1E5A34"/>
                </a:solidFill>
              </a:rPr>
              <a:t>Doc2vec</a:t>
            </a:r>
            <a:endParaRPr lang="pt-BR" sz="2800" b="1" dirty="0">
              <a:solidFill>
                <a:srgbClr val="1E5A34"/>
              </a:solidFill>
            </a:endParaRPr>
          </a:p>
          <a:p>
            <a:pPr algn="just"/>
            <a:endParaRPr lang="pt-BR" sz="2800" b="1" dirty="0"/>
          </a:p>
          <a:p>
            <a:pPr algn="just"/>
            <a:r>
              <a:rPr lang="pt-BR" sz="2400" dirty="0"/>
              <a:t>O conceito do Doc2vec é parecido com o modelo do Word2vec. A diferença é que o doc2vec utiliza o Word2vec e adiciona mais um vetor (ID do parágrafo) à entrada.</a:t>
            </a:r>
          </a:p>
        </p:txBody>
      </p:sp>
      <p:sp>
        <p:nvSpPr>
          <p:cNvPr id="3" name="Rectangle 2"/>
          <p:cNvSpPr/>
          <p:nvPr/>
        </p:nvSpPr>
        <p:spPr>
          <a:xfrm>
            <a:off x="577516" y="88812"/>
            <a:ext cx="7485605" cy="600164"/>
          </a:xfrm>
          <a:prstGeom prst="rect">
            <a:avLst/>
          </a:prstGeom>
        </p:spPr>
        <p:txBody>
          <a:bodyPr wrap="square">
            <a:spAutoFit/>
          </a:bodyPr>
          <a:lstStyle/>
          <a:p>
            <a:r>
              <a:rPr lang="pt-BR" sz="1500" dirty="0">
                <a:solidFill>
                  <a:schemeClr val="bg1">
                    <a:lumMod val="95000"/>
                  </a:schemeClr>
                </a:solidFill>
              </a:rPr>
              <a:t>Um estudo comparativo entre bag-</a:t>
            </a:r>
            <a:r>
              <a:rPr lang="pt-BR" sz="1500" dirty="0" err="1">
                <a:solidFill>
                  <a:schemeClr val="bg1">
                    <a:lumMod val="95000"/>
                  </a:schemeClr>
                </a:solidFill>
              </a:rPr>
              <a:t>of</a:t>
            </a:r>
            <a:r>
              <a:rPr lang="pt-BR" sz="1500" dirty="0">
                <a:solidFill>
                  <a:schemeClr val="bg1">
                    <a:lumMod val="95000"/>
                  </a:schemeClr>
                </a:solidFill>
              </a:rPr>
              <a:t>-</a:t>
            </a:r>
            <a:r>
              <a:rPr lang="pt-BR" sz="1500" dirty="0" err="1">
                <a:solidFill>
                  <a:schemeClr val="bg1">
                    <a:lumMod val="95000"/>
                  </a:schemeClr>
                </a:solidFill>
              </a:rPr>
              <a:t>words</a:t>
            </a:r>
            <a:r>
              <a:rPr lang="pt-BR" sz="1500" dirty="0">
                <a:solidFill>
                  <a:schemeClr val="bg1">
                    <a:lumMod val="95000"/>
                  </a:schemeClr>
                </a:solidFill>
              </a:rPr>
              <a:t> e </a:t>
            </a:r>
            <a:r>
              <a:rPr lang="pt-BR" sz="1500" dirty="0" err="1">
                <a:solidFill>
                  <a:schemeClr val="bg1">
                    <a:lumMod val="95000"/>
                  </a:schemeClr>
                </a:solidFill>
              </a:rPr>
              <a:t>word</a:t>
            </a:r>
            <a:r>
              <a:rPr lang="pt-BR" sz="1500" dirty="0">
                <a:solidFill>
                  <a:schemeClr val="bg1">
                    <a:lumMod val="95000"/>
                  </a:schemeClr>
                </a:solidFill>
              </a:rPr>
              <a:t> </a:t>
            </a:r>
            <a:r>
              <a:rPr lang="pt-BR" sz="1500" dirty="0" err="1">
                <a:solidFill>
                  <a:schemeClr val="bg1">
                    <a:lumMod val="95000"/>
                  </a:schemeClr>
                </a:solidFill>
              </a:rPr>
              <a:t>embedding</a:t>
            </a:r>
            <a:r>
              <a:rPr lang="pt-BR" sz="1500" dirty="0">
                <a:solidFill>
                  <a:schemeClr val="bg1">
                    <a:lumMod val="95000"/>
                  </a:schemeClr>
                </a:solidFill>
              </a:rPr>
              <a:t> na classificação de textos</a:t>
            </a:r>
            <a:br>
              <a:rPr lang="pt-BR" dirty="0">
                <a:solidFill>
                  <a:schemeClr val="bg1">
                    <a:lumMod val="95000"/>
                  </a:schemeClr>
                </a:solidFill>
              </a:rPr>
            </a:br>
            <a:endParaRPr lang="pt-BR" b="1" dirty="0">
              <a:solidFill>
                <a:schemeClr val="bg1">
                  <a:lumMod val="95000"/>
                </a:schemeClr>
              </a:solidFill>
            </a:endParaRPr>
          </a:p>
        </p:txBody>
      </p:sp>
      <p:pic>
        <p:nvPicPr>
          <p:cNvPr id="4" name="Imagem 3">
            <a:extLst>
              <a:ext uri="{FF2B5EF4-FFF2-40B4-BE49-F238E27FC236}">
                <a16:creationId xmlns:a16="http://schemas.microsoft.com/office/drawing/2014/main" id="{BDDC17D5-704F-4584-A56E-165A7258C14F}"/>
              </a:ext>
            </a:extLst>
          </p:cNvPr>
          <p:cNvPicPr>
            <a:picLocks noChangeAspect="1"/>
          </p:cNvPicPr>
          <p:nvPr/>
        </p:nvPicPr>
        <p:blipFill>
          <a:blip r:embed="rId5"/>
          <a:stretch>
            <a:fillRect/>
          </a:stretch>
        </p:blipFill>
        <p:spPr>
          <a:xfrm>
            <a:off x="1970843" y="3355837"/>
            <a:ext cx="4696287" cy="2764481"/>
          </a:xfrm>
          <a:prstGeom prst="rect">
            <a:avLst/>
          </a:prstGeom>
        </p:spPr>
      </p:pic>
      <p:pic>
        <p:nvPicPr>
          <p:cNvPr id="5" name="Áudio 4">
            <a:hlinkClick r:id="" action="ppaction://media"/>
            <a:extLst>
              <a:ext uri="{FF2B5EF4-FFF2-40B4-BE49-F238E27FC236}">
                <a16:creationId xmlns:a16="http://schemas.microsoft.com/office/drawing/2014/main" id="{DEBED1B2-24FA-48C1-A64E-EFED6964D6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394515387"/>
      </p:ext>
    </p:extLst>
  </p:cSld>
  <p:clrMapOvr>
    <a:masterClrMapping/>
  </p:clrMapOvr>
  <p:transition spd="slow" advTm="1408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rilhant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1548</TotalTime>
  <Words>2106</Words>
  <Application>Microsoft Office PowerPoint</Application>
  <PresentationFormat>Apresentação na tela (4:3)</PresentationFormat>
  <Paragraphs>181</Paragraphs>
  <Slides>19</Slides>
  <Notes>19</Notes>
  <HiddenSlides>0</HiddenSlides>
  <MMClips>19</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19</vt:i4>
      </vt:variant>
    </vt:vector>
  </HeadingPairs>
  <TitlesOfParts>
    <vt:vector size="22" baseType="lpstr">
      <vt:lpstr>Arial</vt:lpstr>
      <vt:lpstr>Calibri</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Unifesp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Pedro Arantes</dc:creator>
  <cp:lastModifiedBy>CELSO GABRIEL</cp:lastModifiedBy>
  <cp:revision>95</cp:revision>
  <dcterms:created xsi:type="dcterms:W3CDTF">2017-04-26T11:50:38Z</dcterms:created>
  <dcterms:modified xsi:type="dcterms:W3CDTF">2020-06-23T23:16:54Z</dcterms:modified>
</cp:coreProperties>
</file>